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0"/>
  </p:notesMasterIdLst>
  <p:sldIdLst>
    <p:sldId id="1940" r:id="rId5"/>
    <p:sldId id="2145705864" r:id="rId6"/>
    <p:sldId id="2145705866" r:id="rId7"/>
    <p:sldId id="2145705881" r:id="rId8"/>
    <p:sldId id="2145705865" r:id="rId9"/>
    <p:sldId id="2145705895" r:id="rId10"/>
    <p:sldId id="2145705896" r:id="rId11"/>
    <p:sldId id="2145705893" r:id="rId12"/>
    <p:sldId id="2145705885" r:id="rId13"/>
    <p:sldId id="2145705887" r:id="rId14"/>
    <p:sldId id="2145705888" r:id="rId15"/>
    <p:sldId id="2145705889" r:id="rId16"/>
    <p:sldId id="2145705890" r:id="rId17"/>
    <p:sldId id="2145705891" r:id="rId18"/>
    <p:sldId id="2145705892" r:id="rId19"/>
    <p:sldId id="2145705894" r:id="rId20"/>
    <p:sldId id="2145705787" r:id="rId21"/>
    <p:sldId id="2145705877" r:id="rId22"/>
    <p:sldId id="2145705882" r:id="rId23"/>
    <p:sldId id="2145705883" r:id="rId24"/>
    <p:sldId id="2145705884" r:id="rId25"/>
    <p:sldId id="2145705878" r:id="rId26"/>
    <p:sldId id="2145705897" r:id="rId27"/>
    <p:sldId id="2145705879" r:id="rId28"/>
    <p:sldId id="266" r:id="rId29"/>
    <p:sldId id="265" r:id="rId30"/>
    <p:sldId id="2145705900" r:id="rId31"/>
    <p:sldId id="2145705901" r:id="rId32"/>
    <p:sldId id="2175" r:id="rId33"/>
    <p:sldId id="2145705902" r:id="rId34"/>
    <p:sldId id="2145705903" r:id="rId35"/>
    <p:sldId id="2145705898" r:id="rId36"/>
    <p:sldId id="2145705899" r:id="rId37"/>
    <p:sldId id="2089" r:id="rId38"/>
    <p:sldId id="20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Ujvagi" initials="TU" lastIdx="10" clrIdx="0"/>
  <p:cmAuthor id="2" name="Lisette Albert" initials="LA" lastIdx="2" clrIdx="1"/>
  <p:cmAuthor id="3" name="Joshua Hunt" initials="JH [2]" lastIdx="1" clrIdx="2">
    <p:extLst>
      <p:ext uri="{19B8F6BF-5375-455C-9EA6-DF929625EA0E}">
        <p15:presenceInfo xmlns:p15="http://schemas.microsoft.com/office/powerpoint/2012/main" userId="Joshua H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2C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0"/>
    <p:restoredTop sz="94737"/>
  </p:normalViewPr>
  <p:slideViewPr>
    <p:cSldViewPr snapToGrid="0">
      <p:cViewPr varScale="1">
        <p:scale>
          <a:sx n="100" d="100"/>
          <a:sy n="100" d="100"/>
        </p:scale>
        <p:origin x="195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8EBF04-5FAD-4D55-A2F5-9639ED04664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E4F0128-FC8C-49B3-A9C9-C105289F7DBB}">
      <dgm:prSet/>
      <dgm:spPr/>
      <dgm:t>
        <a:bodyPr/>
        <a:lstStyle/>
        <a:p>
          <a:pPr>
            <a:defRPr cap="all"/>
          </a:pPr>
          <a:r>
            <a:rPr lang="en-US" b="0" i="0"/>
            <a:t>Verify VS Code, Copilot, and .NET Installed</a:t>
          </a:r>
          <a:endParaRPr lang="en-US"/>
        </a:p>
      </dgm:t>
    </dgm:pt>
    <dgm:pt modelId="{0D737482-BCFC-40EA-B4A3-4B1357C7B35E}" type="parTrans" cxnId="{EDAF1B01-690C-43A3-B223-6523166BC330}">
      <dgm:prSet/>
      <dgm:spPr/>
      <dgm:t>
        <a:bodyPr/>
        <a:lstStyle/>
        <a:p>
          <a:endParaRPr lang="en-US"/>
        </a:p>
      </dgm:t>
    </dgm:pt>
    <dgm:pt modelId="{F9A60B44-AC77-4F19-B984-A21A20E6E557}" type="sibTrans" cxnId="{EDAF1B01-690C-43A3-B223-6523166BC330}">
      <dgm:prSet/>
      <dgm:spPr/>
      <dgm:t>
        <a:bodyPr/>
        <a:lstStyle/>
        <a:p>
          <a:endParaRPr lang="en-US"/>
        </a:p>
      </dgm:t>
    </dgm:pt>
    <dgm:pt modelId="{89AAF706-4DDF-4263-98BF-EF11FBA0A890}">
      <dgm:prSet/>
      <dgm:spPr/>
      <dgm:t>
        <a:bodyPr/>
        <a:lstStyle/>
        <a:p>
          <a:pPr>
            <a:defRPr cap="all"/>
          </a:pPr>
          <a:r>
            <a:rPr lang="en-US" b="0" i="0"/>
            <a:t>Review ./github/copilot-instructions.md</a:t>
          </a:r>
          <a:endParaRPr lang="en-US"/>
        </a:p>
      </dgm:t>
    </dgm:pt>
    <dgm:pt modelId="{1260D596-DBFF-49EE-B855-ACB1ED0F8081}" type="parTrans" cxnId="{521AB022-B173-45F2-8150-3680036D6155}">
      <dgm:prSet/>
      <dgm:spPr/>
      <dgm:t>
        <a:bodyPr/>
        <a:lstStyle/>
        <a:p>
          <a:endParaRPr lang="en-US"/>
        </a:p>
      </dgm:t>
    </dgm:pt>
    <dgm:pt modelId="{5A403B88-B1CF-4017-996B-AD1CAF371AF0}" type="sibTrans" cxnId="{521AB022-B173-45F2-8150-3680036D6155}">
      <dgm:prSet/>
      <dgm:spPr/>
      <dgm:t>
        <a:bodyPr/>
        <a:lstStyle/>
        <a:p>
          <a:endParaRPr lang="en-US"/>
        </a:p>
      </dgm:t>
    </dgm:pt>
    <dgm:pt modelId="{9A4AB4A1-8243-4EEA-A6FB-6C74F6376123}">
      <dgm:prSet/>
      <dgm:spPr/>
      <dgm:t>
        <a:bodyPr/>
        <a:lstStyle/>
        <a:p>
          <a:pPr>
            <a:defRPr cap="all"/>
          </a:pPr>
          <a:r>
            <a:rPr lang="en-US" b="0" i="0"/>
            <a:t>Clone repo and run `dotnet build &amp;&amp; dotnet test`</a:t>
          </a:r>
          <a:endParaRPr lang="en-US"/>
        </a:p>
      </dgm:t>
    </dgm:pt>
    <dgm:pt modelId="{483FB983-D6CB-4002-89A2-D399675D1479}" type="parTrans" cxnId="{2450617F-8BF0-4131-A431-4BEA65634DDB}">
      <dgm:prSet/>
      <dgm:spPr/>
      <dgm:t>
        <a:bodyPr/>
        <a:lstStyle/>
        <a:p>
          <a:endParaRPr lang="en-US"/>
        </a:p>
      </dgm:t>
    </dgm:pt>
    <dgm:pt modelId="{18F4C684-BB83-405E-A59A-ED0DEDE3D403}" type="sibTrans" cxnId="{2450617F-8BF0-4131-A431-4BEA65634DDB}">
      <dgm:prSet/>
      <dgm:spPr/>
      <dgm:t>
        <a:bodyPr/>
        <a:lstStyle/>
        <a:p>
          <a:endParaRPr lang="en-US"/>
        </a:p>
      </dgm:t>
    </dgm:pt>
    <dgm:pt modelId="{E7BD2BEC-2BEA-4D37-86AB-0345366B1C59}" type="pres">
      <dgm:prSet presAssocID="{328EBF04-5FAD-4D55-A2F5-9639ED04664E}" presName="root" presStyleCnt="0">
        <dgm:presLayoutVars>
          <dgm:dir/>
          <dgm:resizeHandles val="exact"/>
        </dgm:presLayoutVars>
      </dgm:prSet>
      <dgm:spPr/>
    </dgm:pt>
    <dgm:pt modelId="{7B681F45-9C9C-47D9-B27D-F00CBA491739}" type="pres">
      <dgm:prSet presAssocID="{CE4F0128-FC8C-49B3-A9C9-C105289F7DBB}" presName="compNode" presStyleCnt="0"/>
      <dgm:spPr/>
    </dgm:pt>
    <dgm:pt modelId="{9A54444C-FA09-4A53-BEAD-C4DE1290110F}" type="pres">
      <dgm:prSet presAssocID="{CE4F0128-FC8C-49B3-A9C9-C105289F7DBB}" presName="iconBgRect" presStyleLbl="bgShp" presStyleIdx="0" presStyleCnt="3"/>
      <dgm:spPr/>
    </dgm:pt>
    <dgm:pt modelId="{255A00F5-2DAD-432A-95DC-F82D4365FC6E}" type="pres">
      <dgm:prSet presAssocID="{CE4F0128-FC8C-49B3-A9C9-C105289F7D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076BB6A1-E5C3-4676-AC83-50B258B348A0}" type="pres">
      <dgm:prSet presAssocID="{CE4F0128-FC8C-49B3-A9C9-C105289F7DBB}" presName="spaceRect" presStyleCnt="0"/>
      <dgm:spPr/>
    </dgm:pt>
    <dgm:pt modelId="{F2B79CE6-5EBD-4E25-A821-1653FFECE65F}" type="pres">
      <dgm:prSet presAssocID="{CE4F0128-FC8C-49B3-A9C9-C105289F7DBB}" presName="textRect" presStyleLbl="revTx" presStyleIdx="0" presStyleCnt="3">
        <dgm:presLayoutVars>
          <dgm:chMax val="1"/>
          <dgm:chPref val="1"/>
        </dgm:presLayoutVars>
      </dgm:prSet>
      <dgm:spPr/>
    </dgm:pt>
    <dgm:pt modelId="{8C0972F7-4C9C-4EFD-92FF-1E587C265134}" type="pres">
      <dgm:prSet presAssocID="{F9A60B44-AC77-4F19-B984-A21A20E6E557}" presName="sibTrans" presStyleCnt="0"/>
      <dgm:spPr/>
    </dgm:pt>
    <dgm:pt modelId="{739C7A19-04D2-4DFD-9CC3-EA636EEFDC0A}" type="pres">
      <dgm:prSet presAssocID="{89AAF706-4DDF-4263-98BF-EF11FBA0A890}" presName="compNode" presStyleCnt="0"/>
      <dgm:spPr/>
    </dgm:pt>
    <dgm:pt modelId="{456F3CD7-7E40-45A1-A2E6-DFB786786D26}" type="pres">
      <dgm:prSet presAssocID="{89AAF706-4DDF-4263-98BF-EF11FBA0A890}" presName="iconBgRect" presStyleLbl="bgShp" presStyleIdx="1" presStyleCnt="3"/>
      <dgm:spPr/>
    </dgm:pt>
    <dgm:pt modelId="{DEFC5FED-55F9-447C-802D-369DAC79B1E4}" type="pres">
      <dgm:prSet presAssocID="{89AAF706-4DDF-4263-98BF-EF11FBA0A8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75FF6E13-F243-4326-B499-975FFA491C74}" type="pres">
      <dgm:prSet presAssocID="{89AAF706-4DDF-4263-98BF-EF11FBA0A890}" presName="spaceRect" presStyleCnt="0"/>
      <dgm:spPr/>
    </dgm:pt>
    <dgm:pt modelId="{3EC684CE-BECD-40C1-AA40-8977E074CC31}" type="pres">
      <dgm:prSet presAssocID="{89AAF706-4DDF-4263-98BF-EF11FBA0A890}" presName="textRect" presStyleLbl="revTx" presStyleIdx="1" presStyleCnt="3">
        <dgm:presLayoutVars>
          <dgm:chMax val="1"/>
          <dgm:chPref val="1"/>
        </dgm:presLayoutVars>
      </dgm:prSet>
      <dgm:spPr/>
    </dgm:pt>
    <dgm:pt modelId="{66C23C78-E91A-4711-9D30-79A06FC54C01}" type="pres">
      <dgm:prSet presAssocID="{5A403B88-B1CF-4017-996B-AD1CAF371AF0}" presName="sibTrans" presStyleCnt="0"/>
      <dgm:spPr/>
    </dgm:pt>
    <dgm:pt modelId="{B86B35E2-AA3D-4481-B6FE-D216BEB6FFA4}" type="pres">
      <dgm:prSet presAssocID="{9A4AB4A1-8243-4EEA-A6FB-6C74F6376123}" presName="compNode" presStyleCnt="0"/>
      <dgm:spPr/>
    </dgm:pt>
    <dgm:pt modelId="{74B0EADC-EA36-480F-8830-93114BACD274}" type="pres">
      <dgm:prSet presAssocID="{9A4AB4A1-8243-4EEA-A6FB-6C74F6376123}" presName="iconBgRect" presStyleLbl="bgShp" presStyleIdx="2" presStyleCnt="3"/>
      <dgm:spPr/>
    </dgm:pt>
    <dgm:pt modelId="{6B680AC8-6E9B-4A84-9DD2-9AAC8D707189}" type="pres">
      <dgm:prSet presAssocID="{9A4AB4A1-8243-4EEA-A6FB-6C74F63761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85B8D531-F1C5-4A03-8F4C-58585C700FA4}" type="pres">
      <dgm:prSet presAssocID="{9A4AB4A1-8243-4EEA-A6FB-6C74F6376123}" presName="spaceRect" presStyleCnt="0"/>
      <dgm:spPr/>
    </dgm:pt>
    <dgm:pt modelId="{956C9F92-22FD-4A1D-905F-B3BEC50AD9E7}" type="pres">
      <dgm:prSet presAssocID="{9A4AB4A1-8243-4EEA-A6FB-6C74F6376123}" presName="textRect" presStyleLbl="revTx" presStyleIdx="2" presStyleCnt="3">
        <dgm:presLayoutVars>
          <dgm:chMax val="1"/>
          <dgm:chPref val="1"/>
        </dgm:presLayoutVars>
      </dgm:prSet>
      <dgm:spPr/>
    </dgm:pt>
  </dgm:ptLst>
  <dgm:cxnLst>
    <dgm:cxn modelId="{EDAF1B01-690C-43A3-B223-6523166BC330}" srcId="{328EBF04-5FAD-4D55-A2F5-9639ED04664E}" destId="{CE4F0128-FC8C-49B3-A9C9-C105289F7DBB}" srcOrd="0" destOrd="0" parTransId="{0D737482-BCFC-40EA-B4A3-4B1357C7B35E}" sibTransId="{F9A60B44-AC77-4F19-B984-A21A20E6E557}"/>
    <dgm:cxn modelId="{521AB022-B173-45F2-8150-3680036D6155}" srcId="{328EBF04-5FAD-4D55-A2F5-9639ED04664E}" destId="{89AAF706-4DDF-4263-98BF-EF11FBA0A890}" srcOrd="1" destOrd="0" parTransId="{1260D596-DBFF-49EE-B855-ACB1ED0F8081}" sibTransId="{5A403B88-B1CF-4017-996B-AD1CAF371AF0}"/>
    <dgm:cxn modelId="{2450617F-8BF0-4131-A431-4BEA65634DDB}" srcId="{328EBF04-5FAD-4D55-A2F5-9639ED04664E}" destId="{9A4AB4A1-8243-4EEA-A6FB-6C74F6376123}" srcOrd="2" destOrd="0" parTransId="{483FB983-D6CB-4002-89A2-D399675D1479}" sibTransId="{18F4C684-BB83-405E-A59A-ED0DEDE3D403}"/>
    <dgm:cxn modelId="{884CF3AB-1232-4095-9A9B-FE972BEF3BF0}" type="presOf" srcId="{CE4F0128-FC8C-49B3-A9C9-C105289F7DBB}" destId="{F2B79CE6-5EBD-4E25-A821-1653FFECE65F}" srcOrd="0" destOrd="0" presId="urn:microsoft.com/office/officeart/2018/5/layout/IconCircleLabelList"/>
    <dgm:cxn modelId="{B3E2B8B0-66DC-44EE-BFD3-8BAEE63AD638}" type="presOf" srcId="{9A4AB4A1-8243-4EEA-A6FB-6C74F6376123}" destId="{956C9F92-22FD-4A1D-905F-B3BEC50AD9E7}" srcOrd="0" destOrd="0" presId="urn:microsoft.com/office/officeart/2018/5/layout/IconCircleLabelList"/>
    <dgm:cxn modelId="{3FC0A8E3-198F-4AC3-8484-8A1F17F29B73}" type="presOf" srcId="{89AAF706-4DDF-4263-98BF-EF11FBA0A890}" destId="{3EC684CE-BECD-40C1-AA40-8977E074CC31}" srcOrd="0" destOrd="0" presId="urn:microsoft.com/office/officeart/2018/5/layout/IconCircleLabelList"/>
    <dgm:cxn modelId="{4455DEE9-11C0-4ECA-978C-BA0FED803A52}" type="presOf" srcId="{328EBF04-5FAD-4D55-A2F5-9639ED04664E}" destId="{E7BD2BEC-2BEA-4D37-86AB-0345366B1C59}" srcOrd="0" destOrd="0" presId="urn:microsoft.com/office/officeart/2018/5/layout/IconCircleLabelList"/>
    <dgm:cxn modelId="{615B6177-C93B-4437-A25C-13EA4058C5A4}" type="presParOf" srcId="{E7BD2BEC-2BEA-4D37-86AB-0345366B1C59}" destId="{7B681F45-9C9C-47D9-B27D-F00CBA491739}" srcOrd="0" destOrd="0" presId="urn:microsoft.com/office/officeart/2018/5/layout/IconCircleLabelList"/>
    <dgm:cxn modelId="{096D9EBC-2AB4-49AF-AB73-580381B6CA94}" type="presParOf" srcId="{7B681F45-9C9C-47D9-B27D-F00CBA491739}" destId="{9A54444C-FA09-4A53-BEAD-C4DE1290110F}" srcOrd="0" destOrd="0" presId="urn:microsoft.com/office/officeart/2018/5/layout/IconCircleLabelList"/>
    <dgm:cxn modelId="{DEE14DC2-44D4-4A37-A5CC-A4FB1B10BF81}" type="presParOf" srcId="{7B681F45-9C9C-47D9-B27D-F00CBA491739}" destId="{255A00F5-2DAD-432A-95DC-F82D4365FC6E}" srcOrd="1" destOrd="0" presId="urn:microsoft.com/office/officeart/2018/5/layout/IconCircleLabelList"/>
    <dgm:cxn modelId="{DFB7D9E9-0521-4C52-AFBA-D21F8CF74BE4}" type="presParOf" srcId="{7B681F45-9C9C-47D9-B27D-F00CBA491739}" destId="{076BB6A1-E5C3-4676-AC83-50B258B348A0}" srcOrd="2" destOrd="0" presId="urn:microsoft.com/office/officeart/2018/5/layout/IconCircleLabelList"/>
    <dgm:cxn modelId="{E1B0BE78-D0DC-4E67-B453-F16C351C12AE}" type="presParOf" srcId="{7B681F45-9C9C-47D9-B27D-F00CBA491739}" destId="{F2B79CE6-5EBD-4E25-A821-1653FFECE65F}" srcOrd="3" destOrd="0" presId="urn:microsoft.com/office/officeart/2018/5/layout/IconCircleLabelList"/>
    <dgm:cxn modelId="{F93C8C33-C23A-4099-BA43-73975D39D398}" type="presParOf" srcId="{E7BD2BEC-2BEA-4D37-86AB-0345366B1C59}" destId="{8C0972F7-4C9C-4EFD-92FF-1E587C265134}" srcOrd="1" destOrd="0" presId="urn:microsoft.com/office/officeart/2018/5/layout/IconCircleLabelList"/>
    <dgm:cxn modelId="{5B4D495F-53A4-49ED-8AD0-9485A1E6D6A0}" type="presParOf" srcId="{E7BD2BEC-2BEA-4D37-86AB-0345366B1C59}" destId="{739C7A19-04D2-4DFD-9CC3-EA636EEFDC0A}" srcOrd="2" destOrd="0" presId="urn:microsoft.com/office/officeart/2018/5/layout/IconCircleLabelList"/>
    <dgm:cxn modelId="{B231CD8A-A5EB-4AA1-A358-31D230CA9C77}" type="presParOf" srcId="{739C7A19-04D2-4DFD-9CC3-EA636EEFDC0A}" destId="{456F3CD7-7E40-45A1-A2E6-DFB786786D26}" srcOrd="0" destOrd="0" presId="urn:microsoft.com/office/officeart/2018/5/layout/IconCircleLabelList"/>
    <dgm:cxn modelId="{834823B9-F2EC-4A04-974B-F348672A1E1A}" type="presParOf" srcId="{739C7A19-04D2-4DFD-9CC3-EA636EEFDC0A}" destId="{DEFC5FED-55F9-447C-802D-369DAC79B1E4}" srcOrd="1" destOrd="0" presId="urn:microsoft.com/office/officeart/2018/5/layout/IconCircleLabelList"/>
    <dgm:cxn modelId="{07D2E324-F3B9-4BD5-A77A-A41769DCAEBC}" type="presParOf" srcId="{739C7A19-04D2-4DFD-9CC3-EA636EEFDC0A}" destId="{75FF6E13-F243-4326-B499-975FFA491C74}" srcOrd="2" destOrd="0" presId="urn:microsoft.com/office/officeart/2018/5/layout/IconCircleLabelList"/>
    <dgm:cxn modelId="{85222EC6-97F8-4254-9BDB-9A9CEE3490AA}" type="presParOf" srcId="{739C7A19-04D2-4DFD-9CC3-EA636EEFDC0A}" destId="{3EC684CE-BECD-40C1-AA40-8977E074CC31}" srcOrd="3" destOrd="0" presId="urn:microsoft.com/office/officeart/2018/5/layout/IconCircleLabelList"/>
    <dgm:cxn modelId="{19E2D0F8-5FE7-4842-9F79-F43E607E33A3}" type="presParOf" srcId="{E7BD2BEC-2BEA-4D37-86AB-0345366B1C59}" destId="{66C23C78-E91A-4711-9D30-79A06FC54C01}" srcOrd="3" destOrd="0" presId="urn:microsoft.com/office/officeart/2018/5/layout/IconCircleLabelList"/>
    <dgm:cxn modelId="{6C93514F-554B-4300-BDEE-95DD57984D06}" type="presParOf" srcId="{E7BD2BEC-2BEA-4D37-86AB-0345366B1C59}" destId="{B86B35E2-AA3D-4481-B6FE-D216BEB6FFA4}" srcOrd="4" destOrd="0" presId="urn:microsoft.com/office/officeart/2018/5/layout/IconCircleLabelList"/>
    <dgm:cxn modelId="{3819842C-B549-4BC0-9F1D-AA7DFBD574DA}" type="presParOf" srcId="{B86B35E2-AA3D-4481-B6FE-D216BEB6FFA4}" destId="{74B0EADC-EA36-480F-8830-93114BACD274}" srcOrd="0" destOrd="0" presId="urn:microsoft.com/office/officeart/2018/5/layout/IconCircleLabelList"/>
    <dgm:cxn modelId="{246C2E88-2F3A-47CC-A982-B1F9C099F60D}" type="presParOf" srcId="{B86B35E2-AA3D-4481-B6FE-D216BEB6FFA4}" destId="{6B680AC8-6E9B-4A84-9DD2-9AAC8D707189}" srcOrd="1" destOrd="0" presId="urn:microsoft.com/office/officeart/2018/5/layout/IconCircleLabelList"/>
    <dgm:cxn modelId="{90DF05E1-CC2C-4BB3-AC6A-6878EFDD6A66}" type="presParOf" srcId="{B86B35E2-AA3D-4481-B6FE-D216BEB6FFA4}" destId="{85B8D531-F1C5-4A03-8F4C-58585C700FA4}" srcOrd="2" destOrd="0" presId="urn:microsoft.com/office/officeart/2018/5/layout/IconCircleLabelList"/>
    <dgm:cxn modelId="{3E1F89D8-D50B-4608-B01D-BAEA6E4D1E89}" type="presParOf" srcId="{B86B35E2-AA3D-4481-B6FE-D216BEB6FFA4}" destId="{956C9F92-22FD-4A1D-905F-B3BEC50AD9E7}"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4444C-FA09-4A53-BEAD-C4DE1290110F}">
      <dsp:nvSpPr>
        <dsp:cNvPr id="0" name=""/>
        <dsp:cNvSpPr/>
      </dsp:nvSpPr>
      <dsp:spPr>
        <a:xfrm>
          <a:off x="415985"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A00F5-2DAD-432A-95DC-F82D4365FC6E}">
      <dsp:nvSpPr>
        <dsp:cNvPr id="0" name=""/>
        <dsp:cNvSpPr/>
      </dsp:nvSpPr>
      <dsp:spPr>
        <a:xfrm>
          <a:off x="686548" y="1394183"/>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79CE6-5EBD-4E25-A821-1653FFECE65F}">
      <dsp:nvSpPr>
        <dsp:cNvPr id="0" name=""/>
        <dsp:cNvSpPr/>
      </dsp:nvSpPr>
      <dsp:spPr>
        <a:xfrm>
          <a:off x="10141"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Verify VS Code, Copilot, and .NET Installed</a:t>
          </a:r>
          <a:endParaRPr lang="en-US" sz="1600" kern="1200"/>
        </a:p>
      </dsp:txBody>
      <dsp:txXfrm>
        <a:off x="10141" y="2788620"/>
        <a:ext cx="2081250" cy="720000"/>
      </dsp:txXfrm>
    </dsp:sp>
    <dsp:sp modelId="{456F3CD7-7E40-45A1-A2E6-DFB786786D26}">
      <dsp:nvSpPr>
        <dsp:cNvPr id="0" name=""/>
        <dsp:cNvSpPr/>
      </dsp:nvSpPr>
      <dsp:spPr>
        <a:xfrm>
          <a:off x="2861454"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C5FED-55F9-447C-802D-369DAC79B1E4}">
      <dsp:nvSpPr>
        <dsp:cNvPr id="0" name=""/>
        <dsp:cNvSpPr/>
      </dsp:nvSpPr>
      <dsp:spPr>
        <a:xfrm>
          <a:off x="3132016" y="1394183"/>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C684CE-BECD-40C1-AA40-8977E074CC31}">
      <dsp:nvSpPr>
        <dsp:cNvPr id="0" name=""/>
        <dsp:cNvSpPr/>
      </dsp:nvSpPr>
      <dsp:spPr>
        <a:xfrm>
          <a:off x="2455610"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Review ./github/copilot-instructions.md</a:t>
          </a:r>
          <a:endParaRPr lang="en-US" sz="1600" kern="1200"/>
        </a:p>
      </dsp:txBody>
      <dsp:txXfrm>
        <a:off x="2455610" y="2788620"/>
        <a:ext cx="2081250" cy="720000"/>
      </dsp:txXfrm>
    </dsp:sp>
    <dsp:sp modelId="{74B0EADC-EA36-480F-8830-93114BACD274}">
      <dsp:nvSpPr>
        <dsp:cNvPr id="0" name=""/>
        <dsp:cNvSpPr/>
      </dsp:nvSpPr>
      <dsp:spPr>
        <a:xfrm>
          <a:off x="5306923" y="1123620"/>
          <a:ext cx="1269562" cy="12695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80AC8-6E9B-4A84-9DD2-9AAC8D707189}">
      <dsp:nvSpPr>
        <dsp:cNvPr id="0" name=""/>
        <dsp:cNvSpPr/>
      </dsp:nvSpPr>
      <dsp:spPr>
        <a:xfrm>
          <a:off x="5577485" y="1394183"/>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6C9F92-22FD-4A1D-905F-B3BEC50AD9E7}">
      <dsp:nvSpPr>
        <dsp:cNvPr id="0" name=""/>
        <dsp:cNvSpPr/>
      </dsp:nvSpPr>
      <dsp:spPr>
        <a:xfrm>
          <a:off x="4901079" y="2788620"/>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b="0" i="0" kern="1200"/>
            <a:t>Clone repo and run `dotnet build &amp;&amp; dotnet test`</a:t>
          </a:r>
          <a:endParaRPr lang="en-US" sz="1600" kern="1200"/>
        </a:p>
      </dsp:txBody>
      <dsp:txXfrm>
        <a:off x="4901079" y="2788620"/>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DCA71-744B-3041-8B32-FA18AFEA9689}"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B36EF-273B-C942-A1A3-7BB252ADD5A2}" type="slidenum">
              <a:rPr lang="en-US" smtClean="0"/>
              <a:t>‹#›</a:t>
            </a:fld>
            <a:endParaRPr lang="en-US"/>
          </a:p>
        </p:txBody>
      </p:sp>
    </p:spTree>
    <p:extLst>
      <p:ext uri="{BB962C8B-B14F-4D97-AF65-F5344CB8AC3E}">
        <p14:creationId xmlns:p14="http://schemas.microsoft.com/office/powerpoint/2010/main" val="2222991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3-Hour Hands-On Workshop</a:t>
            </a:r>
          </a:p>
          <a:p>
            <a:r>
              <a:rPr lang="en-US" dirty="0"/>
              <a:t>Learn to apply AI across requirements, code, tests, and documentation.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6412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EFEA-9316-96FA-BBE1-5E7147BFBF02}"/>
            </a:ext>
          </a:extLst>
        </p:cNvPr>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09E645E-A7EB-B9E7-59F6-46362E0378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F6BE56AE-42CE-287B-BB70-5BEC2BBBA2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Designed Table of Contents if you want to incorporate page numbers and animation.</a:t>
            </a:r>
          </a:p>
        </p:txBody>
      </p:sp>
      <p:sp>
        <p:nvSpPr>
          <p:cNvPr id="43012" name="Slide Number Placeholder 3">
            <a:extLst>
              <a:ext uri="{FF2B5EF4-FFF2-40B4-BE49-F238E27FC236}">
                <a16:creationId xmlns:a16="http://schemas.microsoft.com/office/drawing/2014/main" id="{C6951386-FAF6-CE66-FEDF-A0AF22ACC08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4840794-FC13-8E46-94A7-AADDE6839B4E}" type="slidenum">
              <a:rPr lang="en-US" altLang="en-US"/>
              <a:pPr fontAlgn="base">
                <a:spcBef>
                  <a:spcPct val="0"/>
                </a:spcBef>
                <a:spcAft>
                  <a:spcPct val="0"/>
                </a:spcAft>
              </a:pPr>
              <a:t>2</a:t>
            </a:fld>
            <a:endParaRPr lang="en-US" altLang="en-US"/>
          </a:p>
        </p:txBody>
      </p:sp>
    </p:spTree>
    <p:extLst>
      <p:ext uri="{BB962C8B-B14F-4D97-AF65-F5344CB8AC3E}">
        <p14:creationId xmlns:p14="http://schemas.microsoft.com/office/powerpoint/2010/main" val="3546880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85433-A58A-C29C-2606-441F1F1DB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8D0E7-0D82-4857-47E8-1607E81DD6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241E40-D599-919F-D44D-4B1C587A3161}"/>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BCB63A6-15F6-E2C4-3898-24076FF8029C}"/>
              </a:ext>
            </a:extLst>
          </p:cNvPr>
          <p:cNvSpPr>
            <a:spLocks noGrp="1"/>
          </p:cNvSpPr>
          <p:nvPr>
            <p:ph type="sldNum" sz="quarter" idx="10"/>
          </p:nvPr>
        </p:nvSpPr>
        <p:spPr/>
        <p:txBody>
          <a:bodyPr/>
          <a:lstStyle/>
          <a:p>
            <a:pPr>
              <a:defRPr/>
            </a:pPr>
            <a:fld id="{B2A9DA42-D387-494B-AF3F-EFC33C61B38A}" type="slidenum">
              <a:rPr lang="en-US" smtClean="0"/>
              <a:pPr>
                <a:defRPr/>
              </a:pPr>
              <a:t>5</a:t>
            </a:fld>
            <a:endParaRPr lang="en-US"/>
          </a:p>
        </p:txBody>
      </p:sp>
    </p:spTree>
    <p:extLst>
      <p:ext uri="{BB962C8B-B14F-4D97-AF65-F5344CB8AC3E}">
        <p14:creationId xmlns:p14="http://schemas.microsoft.com/office/powerpoint/2010/main" val="243584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Needs</a:t>
            </a:r>
            <a:r>
              <a:rPr lang="en-US" baseline="0"/>
              <a:t> graphic for </a:t>
            </a:r>
            <a:r>
              <a:rPr lang="en-US" b="1">
                <a:solidFill>
                  <a:srgbClr val="412D66"/>
                </a:solidFill>
                <a:latin typeface="Arial" charset="0"/>
                <a:ea typeface="+mn-ea"/>
                <a:cs typeface="+mn-cs"/>
              </a:rPr>
              <a:t>Upgrade Lab</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A9DA42-D387-494B-AF3F-EFC33C61B3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1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1B36EF-273B-C942-A1A3-7BB252ADD5A2}" type="slidenum">
              <a:rPr lang="en-US" smtClean="0"/>
              <a:t>24</a:t>
            </a:fld>
            <a:endParaRPr lang="en-US"/>
          </a:p>
        </p:txBody>
      </p:sp>
    </p:spTree>
    <p:extLst>
      <p:ext uri="{BB962C8B-B14F-4D97-AF65-F5344CB8AC3E}">
        <p14:creationId xmlns:p14="http://schemas.microsoft.com/office/powerpoint/2010/main" val="2879407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Stress reviewing AI output critically before acceptance.</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Contrast Ask/Edit vs Plan/Execute using Agent Mode.</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2F7B4-ED13-7CBB-E0FC-17E56B558A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D112A3-B954-94F9-2D4E-27ED2E1095C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134B574C-D017-EE10-FDB9-CE45C37612F0}"/>
              </a:ext>
            </a:extLst>
          </p:cNvPr>
          <p:cNvSpPr>
            <a:spLocks noGrp="1"/>
          </p:cNvSpPr>
          <p:nvPr>
            <p:ph type="body" sz="quarter" idx="3"/>
          </p:nvPr>
        </p:nvSpPr>
        <p:spPr/>
        <p:txBody>
          <a:bodyPr/>
          <a:lstStyle/>
          <a:p>
            <a:r>
              <a:t>Contrast Ask/Edit vs Plan/Execute using Agent Mode.</a:t>
            </a:r>
          </a:p>
        </p:txBody>
      </p:sp>
      <p:sp>
        <p:nvSpPr>
          <p:cNvPr id="4" name="Slide Number Placeholder 3">
            <a:extLst>
              <a:ext uri="{FF2B5EF4-FFF2-40B4-BE49-F238E27FC236}">
                <a16:creationId xmlns:a16="http://schemas.microsoft.com/office/drawing/2014/main" id="{140CD3B2-1D22-74E7-D9C6-DF6B2805440D}"/>
              </a:ext>
            </a:extLst>
          </p:cNvPr>
          <p:cNvSpPr>
            <a:spLocks noGrp="1"/>
          </p:cNvSpPr>
          <p:nvPr>
            <p:ph type="sldNum" sz="quarter" idx="5"/>
          </p:nvPr>
        </p:nvSpPr>
        <p:spPr/>
      </p:sp>
    </p:spTree>
    <p:extLst>
      <p:ext uri="{BB962C8B-B14F-4D97-AF65-F5344CB8AC3E}">
        <p14:creationId xmlns:p14="http://schemas.microsoft.com/office/powerpoint/2010/main" val="186862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rIns="0"/>
          <a:lstStyle>
            <a:lvl1pPr>
              <a:defRPr b="0" i="0">
                <a:cs typeface="Arial" panose="020B0604020202020204" pitchFamily="34" charset="0"/>
              </a:defRPr>
            </a:lvl1pPr>
          </a:lstStyle>
          <a:p>
            <a:r>
              <a:rPr lang="en-US"/>
              <a:t>Click to edit Master title style</a:t>
            </a:r>
          </a:p>
        </p:txBody>
      </p:sp>
      <p:sp>
        <p:nvSpPr>
          <p:cNvPr id="4" name="Text Placeholder 5">
            <a:extLst>
              <a:ext uri="{FF2B5EF4-FFF2-40B4-BE49-F238E27FC236}">
                <a16:creationId xmlns:a16="http://schemas.microsoft.com/office/drawing/2014/main" id="{B51DB1D1-A941-0045-BB38-67C2616FDC6D}"/>
              </a:ext>
            </a:extLst>
          </p:cNvPr>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51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6510" y="1029357"/>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9255" y="0"/>
            <a:ext cx="5152745" cy="6857999"/>
          </a:xfrm>
          <a:prstGeom prst="rect">
            <a:avLst/>
          </a:prstGeom>
        </p:spPr>
      </p:pic>
      <p:sp>
        <p:nvSpPr>
          <p:cNvPr id="12" name="Text Placeholder 3">
            <a:extLst>
              <a:ext uri="{FF2B5EF4-FFF2-40B4-BE49-F238E27FC236}">
                <a16:creationId xmlns:a16="http://schemas.microsoft.com/office/drawing/2014/main" id="{F7901F22-ECED-1340-91D5-00659A34455E}"/>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ECBE90D0-3E1A-D929-3C99-EE1DA05B7670}"/>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98354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g Impac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F84CB3-4471-FD46-8E49-82509D651F54}"/>
              </a:ext>
            </a:extLst>
          </p:cNvPr>
          <p:cNvSpPr/>
          <p:nvPr userDrawn="1"/>
        </p:nvSpPr>
        <p:spPr>
          <a:xfrm>
            <a:off x="0" y="0"/>
            <a:ext cx="12192000" cy="6858000"/>
          </a:xfrm>
          <a:prstGeom prst="rect">
            <a:avLst/>
          </a:prstGeom>
          <a:solidFill>
            <a:schemeClr val="tx1">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 name="Title 1">
            <a:extLst>
              <a:ext uri="{FF2B5EF4-FFF2-40B4-BE49-F238E27FC236}">
                <a16:creationId xmlns:a16="http://schemas.microsoft.com/office/drawing/2014/main" id="{C3E6E877-1B5C-F645-B8AE-3A5B539E2C82}"/>
              </a:ext>
            </a:extLst>
          </p:cNvPr>
          <p:cNvSpPr>
            <a:spLocks noGrp="1"/>
          </p:cNvSpPr>
          <p:nvPr>
            <p:ph type="ctrTitle" hasCustomPrompt="1"/>
          </p:nvPr>
        </p:nvSpPr>
        <p:spPr>
          <a:xfrm>
            <a:off x="303213" y="741444"/>
            <a:ext cx="9976413" cy="3815808"/>
          </a:xfrm>
          <a:prstGeom prst="rect">
            <a:avLst/>
          </a:prstGeom>
        </p:spPr>
        <p:txBody>
          <a:bodyPr anchor="t" anchorCtr="0">
            <a:no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Put Your Big, Important Statement Here</a:t>
            </a:r>
            <a:br>
              <a:rPr lang="en-US"/>
            </a:br>
            <a:r>
              <a:rPr lang="en-US"/>
              <a:t>and fill background with image</a:t>
            </a:r>
          </a:p>
        </p:txBody>
      </p:sp>
      <p:pic>
        <p:nvPicPr>
          <p:cNvPr id="7" name="Picture 6">
            <a:extLst>
              <a:ext uri="{FF2B5EF4-FFF2-40B4-BE49-F238E27FC236}">
                <a16:creationId xmlns:a16="http://schemas.microsoft.com/office/drawing/2014/main" id="{37568C09-13E5-844B-BF2B-045441EA7DC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8"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293551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icture+ Yellow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4C19-86A5-45AB-B1C6-AF48ED9C7956}"/>
              </a:ext>
            </a:extLst>
          </p:cNvPr>
          <p:cNvSpPr>
            <a:spLocks noGrp="1"/>
          </p:cNvSpPr>
          <p:nvPr>
            <p:ph type="title"/>
          </p:nvPr>
        </p:nvSpPr>
        <p:spPr>
          <a:xfrm>
            <a:off x="302683" y="228602"/>
            <a:ext cx="5935557" cy="777874"/>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en-ID"/>
          </a:p>
        </p:txBody>
      </p:sp>
      <p:sp>
        <p:nvSpPr>
          <p:cNvPr id="13" name="Picture Placeholder 12"/>
          <p:cNvSpPr>
            <a:spLocks noGrp="1"/>
          </p:cNvSpPr>
          <p:nvPr>
            <p:ph type="pic" sz="quarter" idx="13"/>
          </p:nvPr>
        </p:nvSpPr>
        <p:spPr>
          <a:xfrm>
            <a:off x="6493859" y="2299855"/>
            <a:ext cx="1821873" cy="4558145"/>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8" name="Picture Placeholder 12"/>
          <p:cNvSpPr>
            <a:spLocks noGrp="1"/>
          </p:cNvSpPr>
          <p:nvPr>
            <p:ph type="pic" sz="quarter" idx="14"/>
          </p:nvPr>
        </p:nvSpPr>
        <p:spPr>
          <a:xfrm>
            <a:off x="8432609" y="-3722"/>
            <a:ext cx="1821873" cy="4558145"/>
          </a:xfrm>
          <a:prstGeom prst="rect">
            <a:avLst/>
          </a:prstGeom>
          <a:blipFill>
            <a:blip r:embed="rId3" cstate="screen">
              <a:extLst>
                <a:ext uri="{28A0092B-C50C-407E-A947-70E740481C1C}">
                  <a14:useLocalDpi xmlns:a14="http://schemas.microsoft.com/office/drawing/2010/main"/>
                </a:ext>
              </a:extLst>
            </a:blip>
            <a:srcRect/>
            <a:stretch>
              <a:fillRect l="-77081" t="-29813" r="-312149" b="-538"/>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11" name="Picture Placeholder 12"/>
          <p:cNvSpPr>
            <a:spLocks noGrp="1"/>
          </p:cNvSpPr>
          <p:nvPr>
            <p:ph type="pic" sz="quarter" idx="15"/>
          </p:nvPr>
        </p:nvSpPr>
        <p:spPr>
          <a:xfrm>
            <a:off x="10372598" y="2299854"/>
            <a:ext cx="1821873" cy="4558145"/>
          </a:xfrm>
          <a:prstGeom prst="rect">
            <a:avLst/>
          </a:prstGeom>
          <a:blipFill>
            <a:blip r:embed="rId4" cstate="email">
              <a:extLst>
                <a:ext uri="{28A0092B-C50C-407E-A947-70E740481C1C}">
                  <a14:useLocalDpi xmlns:a14="http://schemas.microsoft.com/office/drawing/2010/main"/>
                </a:ext>
              </a:extLst>
            </a:blip>
            <a:stretch>
              <a:fillRect t="82"/>
            </a:stretch>
          </a:blipFill>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3" name="Rectangle 2">
            <a:extLst>
              <a:ext uri="{FF2B5EF4-FFF2-40B4-BE49-F238E27FC236}">
                <a16:creationId xmlns:a16="http://schemas.microsoft.com/office/drawing/2014/main" id="{F15A5903-2FB9-104D-81B5-2AFD1EB8A521}"/>
              </a:ext>
            </a:extLst>
          </p:cNvPr>
          <p:cNvSpPr/>
          <p:nvPr userDrawn="1"/>
        </p:nvSpPr>
        <p:spPr>
          <a:xfrm>
            <a:off x="6493858" y="-3722"/>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9" name="Rectangle 8">
            <a:extLst>
              <a:ext uri="{FF2B5EF4-FFF2-40B4-BE49-F238E27FC236}">
                <a16:creationId xmlns:a16="http://schemas.microsoft.com/office/drawing/2014/main" id="{1EA717CC-6EB2-6D44-8FF0-2C4378FB461A}"/>
              </a:ext>
            </a:extLst>
          </p:cNvPr>
          <p:cNvSpPr/>
          <p:nvPr userDrawn="1"/>
        </p:nvSpPr>
        <p:spPr>
          <a:xfrm>
            <a:off x="10372598" y="0"/>
            <a:ext cx="1821873" cy="2184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10" name="Rectangle 9">
            <a:extLst>
              <a:ext uri="{FF2B5EF4-FFF2-40B4-BE49-F238E27FC236}">
                <a16:creationId xmlns:a16="http://schemas.microsoft.com/office/drawing/2014/main" id="{2BDC120D-C894-614E-884F-0ED66362CF6A}"/>
              </a:ext>
            </a:extLst>
          </p:cNvPr>
          <p:cNvSpPr/>
          <p:nvPr userDrawn="1"/>
        </p:nvSpPr>
        <p:spPr>
          <a:xfrm>
            <a:off x="8432608" y="4669877"/>
            <a:ext cx="1821873" cy="218812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0" i="0">
              <a:latin typeface="Arial" panose="020B0604020202020204" pitchFamily="34" charset="0"/>
            </a:endParaRPr>
          </a:p>
        </p:txBody>
      </p:sp>
      <p:sp>
        <p:nvSpPr>
          <p:cNvPr id="5" name="Text Placeholder 4">
            <a:extLst>
              <a:ext uri="{FF2B5EF4-FFF2-40B4-BE49-F238E27FC236}">
                <a16:creationId xmlns:a16="http://schemas.microsoft.com/office/drawing/2014/main" id="{971CC1E1-3382-A142-B925-5300252131CA}"/>
              </a:ext>
            </a:extLst>
          </p:cNvPr>
          <p:cNvSpPr>
            <a:spLocks noGrp="1"/>
          </p:cNvSpPr>
          <p:nvPr>
            <p:ph type="body" sz="quarter" idx="16"/>
          </p:nvPr>
        </p:nvSpPr>
        <p:spPr>
          <a:xfrm>
            <a:off x="303213" y="1412875"/>
            <a:ext cx="5935662" cy="443865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9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8952-1961-EC47-86A5-B5AF3AC78350}"/>
              </a:ext>
            </a:extLst>
          </p:cNvPr>
          <p:cNvSpPr>
            <a:spLocks noGrp="1"/>
          </p:cNvSpPr>
          <p:nvPr>
            <p:ph type="title"/>
          </p:nvPr>
        </p:nvSpPr>
        <p:spPr>
          <a:xfrm>
            <a:off x="494752" y="780081"/>
            <a:ext cx="3359190" cy="859815"/>
          </a:xfrm>
          <a:prstGeom prst="rect">
            <a:avLst/>
          </a:prstGeom>
        </p:spPr>
        <p:txBody>
          <a:bodyPr/>
          <a:lstStyle>
            <a:lvl1pPr>
              <a:defRPr sz="18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7CBD88BD-53A9-DE45-8715-4272DD703748}"/>
              </a:ext>
            </a:extLst>
          </p:cNvPr>
          <p:cNvSpPr>
            <a:spLocks noGrp="1"/>
          </p:cNvSpPr>
          <p:nvPr>
            <p:ph type="pic" sz="quarter" idx="10"/>
          </p:nvPr>
        </p:nvSpPr>
        <p:spPr>
          <a:xfrm>
            <a:off x="4320665" y="0"/>
            <a:ext cx="3705735"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
        <p:nvSpPr>
          <p:cNvPr id="10" name="Content Placeholder 9">
            <a:extLst>
              <a:ext uri="{FF2B5EF4-FFF2-40B4-BE49-F238E27FC236}">
                <a16:creationId xmlns:a16="http://schemas.microsoft.com/office/drawing/2014/main" id="{91DC8723-D1FD-474D-9782-7E5BD599F2B5}"/>
              </a:ext>
            </a:extLst>
          </p:cNvPr>
          <p:cNvSpPr>
            <a:spLocks noGrp="1"/>
          </p:cNvSpPr>
          <p:nvPr>
            <p:ph sz="quarter" idx="11"/>
          </p:nvPr>
        </p:nvSpPr>
        <p:spPr>
          <a:xfrm>
            <a:off x="495300" y="1671638"/>
            <a:ext cx="3369752"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a:extLst>
              <a:ext uri="{FF2B5EF4-FFF2-40B4-BE49-F238E27FC236}">
                <a16:creationId xmlns:a16="http://schemas.microsoft.com/office/drawing/2014/main" id="{89569C2D-EF2B-5C44-91C9-CBDD2557BB09}"/>
              </a:ext>
            </a:extLst>
          </p:cNvPr>
          <p:cNvSpPr>
            <a:spLocks noGrp="1"/>
          </p:cNvSpPr>
          <p:nvPr>
            <p:ph sz="quarter" idx="12"/>
          </p:nvPr>
        </p:nvSpPr>
        <p:spPr>
          <a:xfrm>
            <a:off x="8493123" y="1638462"/>
            <a:ext cx="3549059" cy="4386262"/>
          </a:xfrm>
          <a:prstGeom prst="rect">
            <a:avLst/>
          </a:prstGeom>
        </p:spPr>
        <p:txBody>
          <a:bodyPr/>
          <a:lstStyle>
            <a:lvl1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1pPr>
            <a:lvl2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2pPr>
            <a:lvl3pPr>
              <a:buClr>
                <a:schemeClr val="accent3"/>
              </a:buClr>
              <a:defRPr sz="1800" b="0" i="0">
                <a:solidFill>
                  <a:schemeClr val="tx1"/>
                </a:solidFill>
                <a:latin typeface="Arial" panose="020B0604020202020204" pitchFamily="34" charset="0"/>
                <a:ea typeface="Arial Regular" charset="0"/>
                <a:cs typeface="Arial" panose="020B0604020202020204" pitchFamily="34" charset="0"/>
              </a:defRPr>
            </a:lvl3pPr>
            <a:lvl4pPr marL="1712214" indent="-285750">
              <a:buClr>
                <a:schemeClr val="accent3"/>
              </a:buClr>
              <a:buSzPct val="100000"/>
              <a:buFont typeface="Arial" panose="020B0604020202020204" pitchFamily="34" charset="0"/>
              <a:buChar char="•"/>
              <a:defRPr sz="1800" b="0" i="0">
                <a:solidFill>
                  <a:schemeClr val="tx1"/>
                </a:solidFill>
                <a:latin typeface="Arial" panose="020B0604020202020204" pitchFamily="34" charset="0"/>
                <a:ea typeface="Arial Regular" charset="0"/>
                <a:cs typeface="Arial" panose="020B0604020202020204" pitchFamily="34" charset="0"/>
              </a:defRPr>
            </a:lvl4pPr>
            <a:lvl5pPr>
              <a:buClr>
                <a:schemeClr val="accent3"/>
              </a:buClr>
              <a:buSzPct val="100000"/>
              <a:defRPr sz="1800"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F67BDBC0-2998-B644-B10E-AEAE04CFDD90}"/>
              </a:ext>
            </a:extLst>
          </p:cNvPr>
          <p:cNvSpPr>
            <a:spLocks noGrp="1"/>
          </p:cNvSpPr>
          <p:nvPr>
            <p:ph type="body" sz="quarter" idx="13"/>
          </p:nvPr>
        </p:nvSpPr>
        <p:spPr>
          <a:xfrm>
            <a:off x="8482013" y="800100"/>
            <a:ext cx="3560170" cy="838362"/>
          </a:xfrm>
          <a:prstGeom prst="rect">
            <a:avLst/>
          </a:prstGeom>
        </p:spPr>
        <p:txBody>
          <a:bodyPr/>
          <a:lstStyle>
            <a:lvl1pPr marL="54864" indent="0">
              <a:buNone/>
              <a:defRPr b="0" i="0">
                <a:solidFill>
                  <a:schemeClr val="accent1"/>
                </a:solidFill>
                <a:latin typeface="Arial" panose="020B0604020202020204" pitchFamily="34" charset="0"/>
                <a:ea typeface="Arial Regular" charset="0"/>
                <a:cs typeface="Arial" panose="020B0604020202020204" pitchFamily="34" charset="0"/>
              </a:defRPr>
            </a:lvl1pPr>
            <a:lvl2pPr marL="512064" indent="0">
              <a:buNone/>
              <a:defRPr/>
            </a:lvl2pPr>
          </a:lstStyle>
          <a:p>
            <a:pPr lvl="0"/>
            <a:r>
              <a:rPr lang="en-US"/>
              <a:t>Click to edit Master text styles</a:t>
            </a:r>
          </a:p>
        </p:txBody>
      </p:sp>
    </p:spTree>
    <p:extLst>
      <p:ext uri="{BB962C8B-B14F-4D97-AF65-F5344CB8AC3E}">
        <p14:creationId xmlns:p14="http://schemas.microsoft.com/office/powerpoint/2010/main" val="27408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mages +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rIns="0"/>
          <a:lstStyle>
            <a:lvl1pPr>
              <a:defRPr b="0" i="0">
                <a:latin typeface="Arial" panose="020B0604020202020204" pitchFamily="34" charset="0"/>
                <a:cs typeface="Arial" panose="020B0604020202020204" pitchFamily="34" charset="0"/>
              </a:defRPr>
            </a:lvl1pPr>
          </a:lstStyle>
          <a:p>
            <a:r>
              <a:rPr lang="en-US"/>
              <a:t>Click to edit Master title style</a:t>
            </a:r>
            <a:endParaRPr lang="id-ID"/>
          </a:p>
        </p:txBody>
      </p:sp>
      <p:sp>
        <p:nvSpPr>
          <p:cNvPr id="28" name="Picture Placeholder 3"/>
          <p:cNvSpPr>
            <a:spLocks noGrp="1"/>
          </p:cNvSpPr>
          <p:nvPr>
            <p:ph type="pic" sz="quarter" idx="11"/>
          </p:nvPr>
        </p:nvSpPr>
        <p:spPr>
          <a:xfrm>
            <a:off x="6486240" y="2244205"/>
            <a:ext cx="4156305" cy="2376177"/>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8" name="Picture Placeholder 3"/>
          <p:cNvSpPr>
            <a:spLocks noGrp="1"/>
          </p:cNvSpPr>
          <p:nvPr>
            <p:ph type="pic" sz="quarter" idx="12"/>
          </p:nvPr>
        </p:nvSpPr>
        <p:spPr>
          <a:xfrm>
            <a:off x="6485552" y="0"/>
            <a:ext cx="4156305" cy="223639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69" name="Picture Placeholder 3"/>
          <p:cNvSpPr>
            <a:spLocks noGrp="1"/>
          </p:cNvSpPr>
          <p:nvPr>
            <p:ph type="pic" sz="quarter" idx="13"/>
          </p:nvPr>
        </p:nvSpPr>
        <p:spPr>
          <a:xfrm>
            <a:off x="6486928" y="4627235"/>
            <a:ext cx="4156305" cy="2230766"/>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endParaRPr lang="id-ID"/>
          </a:p>
        </p:txBody>
      </p:sp>
      <p:sp>
        <p:nvSpPr>
          <p:cNvPr id="4" name="Content Placeholder 3">
            <a:extLst>
              <a:ext uri="{FF2B5EF4-FFF2-40B4-BE49-F238E27FC236}">
                <a16:creationId xmlns:a16="http://schemas.microsoft.com/office/drawing/2014/main" id="{B2A15E2B-A380-734C-BBF3-E580089669B6}"/>
              </a:ext>
            </a:extLst>
          </p:cNvPr>
          <p:cNvSpPr>
            <a:spLocks noGrp="1"/>
          </p:cNvSpPr>
          <p:nvPr>
            <p:ph sz="quarter" idx="14"/>
          </p:nvPr>
        </p:nvSpPr>
        <p:spPr>
          <a:xfrm>
            <a:off x="303214" y="1062038"/>
            <a:ext cx="5401860" cy="4572000"/>
          </a:xfrm>
          <a:prstGeom prst="rect">
            <a:avLst/>
          </a:prstGeom>
        </p:spPr>
        <p:txBody>
          <a:bodyPr lIns="0" rIns="0"/>
          <a:lstStyle>
            <a:lvl1pPr>
              <a:defRPr b="0" i="0">
                <a:solidFill>
                  <a:schemeClr val="tx1"/>
                </a:solidFill>
                <a:latin typeface="Arial" panose="020B0604020202020204" pitchFamily="34" charset="0"/>
                <a:ea typeface="Arial Regular" charset="0"/>
                <a:cs typeface="Arial" panose="020B0604020202020204" pitchFamily="34" charset="0"/>
              </a:defRPr>
            </a:lvl1pPr>
            <a:lvl2pPr>
              <a:defRPr b="0" i="0">
                <a:solidFill>
                  <a:schemeClr val="tx1"/>
                </a:solidFill>
                <a:latin typeface="Arial" panose="020B0604020202020204" pitchFamily="34" charset="0"/>
                <a:ea typeface="Arial Regular" charset="0"/>
                <a:cs typeface="Arial" panose="020B0604020202020204" pitchFamily="34" charset="0"/>
              </a:defRPr>
            </a:lvl2pPr>
            <a:lvl3pPr>
              <a:defRPr b="0" i="0">
                <a:solidFill>
                  <a:schemeClr val="tx1"/>
                </a:solidFill>
                <a:latin typeface="Arial" panose="020B0604020202020204" pitchFamily="34" charset="0"/>
                <a:ea typeface="Arial Regular" charset="0"/>
                <a:cs typeface="Arial" panose="020B0604020202020204" pitchFamily="34" charset="0"/>
              </a:defRPr>
            </a:lvl3pPr>
            <a:lvl4pPr>
              <a:defRPr b="0" i="0">
                <a:solidFill>
                  <a:schemeClr val="tx1"/>
                </a:solidFill>
                <a:latin typeface="Arial" panose="020B0604020202020204" pitchFamily="34" charset="0"/>
                <a:ea typeface="Arial Regular" charset="0"/>
                <a:cs typeface="Arial" panose="020B0604020202020204" pitchFamily="34" charset="0"/>
              </a:defRPr>
            </a:lvl4pPr>
            <a:lvl5pPr>
              <a:defRPr b="0" i="0">
                <a:solidFill>
                  <a:schemeClr val="tx1"/>
                </a:solidFill>
                <a:latin typeface="Arial" panose="020B0604020202020204" pitchFamily="34" charset="0"/>
                <a:ea typeface="Arial Regular"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1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1575" y="0"/>
            <a:ext cx="12353575" cy="6902426"/>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63645" y="-12651"/>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511277" y="3035970"/>
            <a:ext cx="3884259"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26616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B89C9C5-FA98-B44A-8B5C-72B0682BA691}"/>
              </a:ext>
            </a:extLst>
          </p:cNvPr>
          <p:cNvSpPr/>
          <p:nvPr userDrawn="1"/>
        </p:nvSpPr>
        <p:spPr>
          <a:xfrm>
            <a:off x="-15473" y="3944"/>
            <a:ext cx="12191999" cy="6870651"/>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129780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7" name="Picture Placeholder 3">
            <a:extLst>
              <a:ext uri="{FF2B5EF4-FFF2-40B4-BE49-F238E27FC236}">
                <a16:creationId xmlns:a16="http://schemas.microsoft.com/office/drawing/2014/main" id="{45B23344-5612-9142-8E03-D95558C9BD32}"/>
              </a:ext>
            </a:extLst>
          </p:cNvPr>
          <p:cNvPicPr>
            <a:picLocks noChangeAspect="1"/>
          </p:cNvPicPr>
          <p:nvPr userDrawn="1"/>
        </p:nvPicPr>
        <p:blipFill rotWithShape="1">
          <a:blip r:embed="rId2"/>
          <a:srcRect t="46646" b="8385"/>
          <a:stretch/>
        </p:blipFill>
        <p:spPr>
          <a:xfrm>
            <a:off x="0" y="0"/>
            <a:ext cx="12191998" cy="6854056"/>
          </a:xfrm>
          <a:prstGeom prst="rect">
            <a:avLst/>
          </a:prstGeom>
        </p:spPr>
      </p:pic>
      <p:sp>
        <p:nvSpPr>
          <p:cNvPr id="13" name="Rectangle 12">
            <a:extLst>
              <a:ext uri="{FF2B5EF4-FFF2-40B4-BE49-F238E27FC236}">
                <a16:creationId xmlns:a16="http://schemas.microsoft.com/office/drawing/2014/main" id="{9C1AD107-336F-F149-AECE-8E979AA1C34D}"/>
              </a:ext>
            </a:extLst>
          </p:cNvPr>
          <p:cNvSpPr/>
          <p:nvPr userDrawn="1"/>
        </p:nvSpPr>
        <p:spPr>
          <a:xfrm>
            <a:off x="511278" y="531817"/>
            <a:ext cx="11169445" cy="581490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1B89C9C5-FA98-B44A-8B5C-72B0682BA691}"/>
              </a:ext>
            </a:extLst>
          </p:cNvPr>
          <p:cNvSpPr/>
          <p:nvPr userDrawn="1"/>
        </p:nvSpPr>
        <p:spPr>
          <a:xfrm>
            <a:off x="1" y="-8298"/>
            <a:ext cx="12191999" cy="6870651"/>
          </a:xfrm>
          <a:prstGeom prst="rect">
            <a:avLst/>
          </a:prstGeom>
          <a:solidFill>
            <a:schemeClr val="tx1">
              <a:alpha val="2545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414E9FF-F441-5542-97D8-38025BBF9703}"/>
              </a:ext>
            </a:extLst>
          </p:cNvPr>
          <p:cNvSpPr/>
          <p:nvPr userDrawn="1"/>
        </p:nvSpPr>
        <p:spPr>
          <a:xfrm>
            <a:off x="511277" y="531817"/>
            <a:ext cx="3884260" cy="58149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b="0" i="0">
              <a:solidFill>
                <a:schemeClr val="accent3"/>
              </a:solidFill>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4DF8EC8B-05E0-254B-ABFA-276914EFDEBD}"/>
              </a:ext>
            </a:extLst>
          </p:cNvPr>
          <p:cNvSpPr>
            <a:spLocks noGrp="1"/>
          </p:cNvSpPr>
          <p:nvPr>
            <p:ph type="title" hasCustomPrompt="1"/>
          </p:nvPr>
        </p:nvSpPr>
        <p:spPr>
          <a:xfrm>
            <a:off x="496286" y="3035970"/>
            <a:ext cx="3884260" cy="1937083"/>
          </a:xfrm>
          <a:prstGeom prst="rect">
            <a:avLst/>
          </a:prstGeom>
        </p:spPr>
        <p:txBody>
          <a:bodyPr/>
          <a:lstStyle>
            <a:lvl1pPr algn="ctr">
              <a:defRPr sz="3000" b="1" i="0" spc="0">
                <a:solidFill>
                  <a:schemeClr val="accent1"/>
                </a:solidFill>
                <a:latin typeface="Arial" panose="020B0604020202020204" pitchFamily="34" charset="0"/>
                <a:cs typeface="Arial" panose="020B0604020202020204" pitchFamily="34" charset="0"/>
              </a:defRPr>
            </a:lvl1pPr>
          </a:lstStyle>
          <a:p>
            <a:r>
              <a:rPr lang="en-US"/>
              <a:t>Section Title</a:t>
            </a:r>
            <a:endParaRPr lang="id-ID"/>
          </a:p>
        </p:txBody>
      </p:sp>
    </p:spTree>
    <p:extLst>
      <p:ext uri="{BB962C8B-B14F-4D97-AF65-F5344CB8AC3E}">
        <p14:creationId xmlns:p14="http://schemas.microsoft.com/office/powerpoint/2010/main" val="2455724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2)">
                                      <p:cBhvr>
                                        <p:cTn id="11" dur="2000"/>
                                        <p:tgtEl>
                                          <p:spTgt spid="13"/>
                                        </p:tgtEl>
                                      </p:cBhvr>
                                    </p:animEffect>
                                  </p:childTnLst>
                                </p:cTn>
                              </p:par>
                            </p:childTnLst>
                          </p:cTn>
                        </p:par>
                        <p:par>
                          <p:cTn id="12" fill="hold">
                            <p:stCondLst>
                              <p:cond delay="2500"/>
                            </p:stCondLst>
                            <p:childTnLst>
                              <p:par>
                                <p:cTn id="13" presetID="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4" grpId="0" animBg="1"/>
      <p:bldP spid="16"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6825B-DF16-DA47-92CF-DB4CDDF094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819" y="24563"/>
            <a:ext cx="12211819" cy="6858000"/>
          </a:xfrm>
          <a:prstGeom prst="rect">
            <a:avLst/>
          </a:prstGeom>
        </p:spPr>
      </p:pic>
      <p:pic>
        <p:nvPicPr>
          <p:cNvPr id="19" name="Picture 18" descr="A computer with a blank screen&#10;&#10;Description automatically generated">
            <a:extLst>
              <a:ext uri="{FF2B5EF4-FFF2-40B4-BE49-F238E27FC236}">
                <a16:creationId xmlns:a16="http://schemas.microsoft.com/office/drawing/2014/main" id="{6EC229F8-EC4B-7401-30A2-95DDB22694C4}"/>
              </a:ext>
            </a:extLst>
          </p:cNvPr>
          <p:cNvPicPr>
            <a:picLocks noChangeAspect="1"/>
          </p:cNvPicPr>
          <p:nvPr userDrawn="1"/>
        </p:nvPicPr>
        <p:blipFill>
          <a:blip r:embed="rId3"/>
          <a:stretch>
            <a:fillRect/>
          </a:stretch>
        </p:blipFill>
        <p:spPr>
          <a:xfrm>
            <a:off x="2088584" y="1201255"/>
            <a:ext cx="8069304" cy="4583747"/>
          </a:xfrm>
          <a:prstGeom prst="rect">
            <a:avLst/>
          </a:prstGeom>
        </p:spPr>
      </p:pic>
      <p:sp>
        <p:nvSpPr>
          <p:cNvPr id="18" name="Picture Placeholder 17">
            <a:extLst>
              <a:ext uri="{FF2B5EF4-FFF2-40B4-BE49-F238E27FC236}">
                <a16:creationId xmlns:a16="http://schemas.microsoft.com/office/drawing/2014/main" id="{7F501475-523A-9643-8CDD-EB7EEEF710C2}"/>
              </a:ext>
            </a:extLst>
          </p:cNvPr>
          <p:cNvSpPr>
            <a:spLocks noGrp="1"/>
          </p:cNvSpPr>
          <p:nvPr>
            <p:ph type="pic" sz="quarter" idx="10"/>
          </p:nvPr>
        </p:nvSpPr>
        <p:spPr>
          <a:xfrm>
            <a:off x="3027680" y="1452880"/>
            <a:ext cx="6196531" cy="3881120"/>
          </a:xfrm>
          <a:prstGeom prst="rect">
            <a:avLst/>
          </a:prstGeom>
        </p:spPr>
        <p:txBody>
          <a:bodyPr/>
          <a:lstStyle>
            <a:lvl1pPr>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pic>
        <p:nvPicPr>
          <p:cNvPr id="5" name="Picture 4">
            <a:extLst>
              <a:ext uri="{FF2B5EF4-FFF2-40B4-BE49-F238E27FC236}">
                <a16:creationId xmlns:a16="http://schemas.microsoft.com/office/drawing/2014/main" id="{0BBEAF3A-5E52-7B43-894F-8B7EB886401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92003" y="6443674"/>
            <a:ext cx="1323437" cy="190296"/>
          </a:xfrm>
          <a:prstGeom prst="rect">
            <a:avLst/>
          </a:prstGeom>
        </p:spPr>
      </p:pic>
      <p:sp>
        <p:nvSpPr>
          <p:cNvPr id="2" name="Title 1">
            <a:extLst>
              <a:ext uri="{FF2B5EF4-FFF2-40B4-BE49-F238E27FC236}">
                <a16:creationId xmlns:a16="http://schemas.microsoft.com/office/drawing/2014/main" id="{EFD55AA6-D597-E648-A814-B7F6EDFACE6D}"/>
              </a:ext>
            </a:extLst>
          </p:cNvPr>
          <p:cNvSpPr>
            <a:spLocks noGrp="1"/>
          </p:cNvSpPr>
          <p:nvPr>
            <p:ph type="title"/>
          </p:nvPr>
        </p:nvSpPr>
        <p:spPr>
          <a:xfrm>
            <a:off x="330978" y="228600"/>
            <a:ext cx="11584516" cy="521677"/>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lide Number Placeholder 9">
            <a:extLst>
              <a:ext uri="{FF2B5EF4-FFF2-40B4-BE49-F238E27FC236}">
                <a16:creationId xmlns:a16="http://schemas.microsoft.com/office/drawing/2014/main" id="{3B5A8211-4E7C-DA45-A13D-F6318C011FDB}"/>
              </a:ext>
            </a:extLst>
          </p:cNvPr>
          <p:cNvSpPr txBox="1">
            <a:spLocks/>
          </p:cNvSpPr>
          <p:nvPr userDrawn="1"/>
        </p:nvSpPr>
        <p:spPr>
          <a:xfrm>
            <a:off x="11605152" y="646248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chemeClr val="bg1"/>
                </a:solidFill>
                <a:latin typeface="Arial" panose="020B0604020202020204" pitchFamily="34" charset="0"/>
                <a:ea typeface="Arial Regular" charset="0"/>
                <a:cs typeface="Arial" panose="020B0604020202020204" pitchFamily="34" charset="0"/>
              </a:rPr>
              <a:t>‹#›</a:t>
            </a:fld>
            <a:endParaRPr lang="en-US" b="0" i="0">
              <a:solidFill>
                <a:schemeClr val="bg1"/>
              </a:solidFill>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FF155E18-C868-BE45-9BDE-659300931950}"/>
              </a:ext>
            </a:extLst>
          </p:cNvPr>
          <p:cNvSpPr/>
          <p:nvPr userDrawn="1"/>
        </p:nvSpPr>
        <p:spPr>
          <a:xfrm>
            <a:off x="11578625" y="633213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Tree>
    <p:extLst>
      <p:ext uri="{BB962C8B-B14F-4D97-AF65-F5344CB8AC3E}">
        <p14:creationId xmlns:p14="http://schemas.microsoft.com/office/powerpoint/2010/main" val="427823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6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cs typeface="Arial" panose="020B0604020202020204" pitchFamily="34" charset="0"/>
              </a:defRPr>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02683"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Arial Regular" charset="0"/>
                <a:cs typeface="Arial" panose="020B0604020202020204" pitchFamily="34" charset="0"/>
              </a:defRPr>
            </a:lvl1pPr>
          </a:lstStyle>
          <a:p>
            <a:pPr lvl="0"/>
            <a:r>
              <a:rPr lang="en-US"/>
              <a:t>Subhead</a:t>
            </a:r>
          </a:p>
        </p:txBody>
      </p:sp>
    </p:spTree>
    <p:extLst>
      <p:ext uri="{BB962C8B-B14F-4D97-AF65-F5344CB8AC3E}">
        <p14:creationId xmlns:p14="http://schemas.microsoft.com/office/powerpoint/2010/main" val="37084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 Key Message">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2800" b="0" i="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Tree>
    <p:extLst>
      <p:ext uri="{BB962C8B-B14F-4D97-AF65-F5344CB8AC3E}">
        <p14:creationId xmlns:p14="http://schemas.microsoft.com/office/powerpoint/2010/main" val="28169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 Key message + Body ">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a:lstStyle>
            <a:lvl1pPr>
              <a:defRPr sz="3200"/>
            </a:lvl1pPr>
          </a:lstStyle>
          <a:p>
            <a:r>
              <a:rPr lang="en-US"/>
              <a:t>Click to edit Master title style</a:t>
            </a:r>
          </a:p>
        </p:txBody>
      </p:sp>
      <p:sp>
        <p:nvSpPr>
          <p:cNvPr id="3" name="Text Placeholder 14">
            <a:extLst>
              <a:ext uri="{FF2B5EF4-FFF2-40B4-BE49-F238E27FC236}">
                <a16:creationId xmlns:a16="http://schemas.microsoft.com/office/drawing/2014/main" id="{9A155005-778C-1A48-8609-19F76833D32A}"/>
              </a:ext>
            </a:extLst>
          </p:cNvPr>
          <p:cNvSpPr>
            <a:spLocks noGrp="1"/>
          </p:cNvSpPr>
          <p:nvPr>
            <p:ph type="body" sz="quarter" idx="10" hasCustomPrompt="1"/>
          </p:nvPr>
        </p:nvSpPr>
        <p:spPr>
          <a:xfrm>
            <a:off x="333946" y="800100"/>
            <a:ext cx="11657456" cy="533400"/>
          </a:xfrm>
          <a:prstGeom prst="rect">
            <a:avLst/>
          </a:prstGeom>
        </p:spPr>
        <p:txBody>
          <a:bodyPr/>
          <a:lstStyle>
            <a:lvl1pPr marL="0" indent="0">
              <a:lnSpc>
                <a:spcPts val="2000"/>
              </a:lnSpc>
              <a:spcBef>
                <a:spcPts val="0"/>
              </a:spcBef>
              <a:buNone/>
              <a:defRPr sz="1800">
                <a:solidFill>
                  <a:srgbClr val="7F7F7F"/>
                </a:solidFill>
              </a:defRPr>
            </a:lvl1pPr>
          </a:lstStyle>
          <a:p>
            <a:pPr lvl="0"/>
            <a:r>
              <a:rPr lang="en-US"/>
              <a:t>Subhead</a:t>
            </a:r>
          </a:p>
        </p:txBody>
      </p:sp>
      <p:sp>
        <p:nvSpPr>
          <p:cNvPr id="6" name="Text Placeholder 5">
            <a:extLst>
              <a:ext uri="{FF2B5EF4-FFF2-40B4-BE49-F238E27FC236}">
                <a16:creationId xmlns:a16="http://schemas.microsoft.com/office/drawing/2014/main" id="{0DEF974E-C245-AE45-A9A5-B7368CAA1991}"/>
              </a:ext>
            </a:extLst>
          </p:cNvPr>
          <p:cNvSpPr>
            <a:spLocks noGrp="1"/>
          </p:cNvSpPr>
          <p:nvPr>
            <p:ph type="body" sz="quarter" idx="11"/>
          </p:nvPr>
        </p:nvSpPr>
        <p:spPr>
          <a:xfrm>
            <a:off x="303213" y="1550988"/>
            <a:ext cx="11583987" cy="4114800"/>
          </a:xfrm>
          <a:prstGeom prst="rect">
            <a:avLst/>
          </a:prstGeom>
        </p:spPr>
        <p:txBody>
          <a:bodyPr/>
          <a:lstStyle>
            <a:lvl1pPr>
              <a:defRPr b="0" i="0">
                <a:solidFill>
                  <a:schemeClr val="tx1">
                    <a:lumMod val="75000"/>
                    <a:lumOff val="25000"/>
                  </a:schemeClr>
                </a:solidFill>
                <a:latin typeface="Arial Regular" charset="0"/>
                <a:ea typeface="Arial Regular" charset="0"/>
                <a:cs typeface="Arial Regular" charset="0"/>
              </a:defRPr>
            </a:lvl1pPr>
            <a:lvl2pPr>
              <a:defRPr b="0" i="0">
                <a:solidFill>
                  <a:schemeClr val="tx1">
                    <a:lumMod val="75000"/>
                    <a:lumOff val="25000"/>
                  </a:schemeClr>
                </a:solidFill>
                <a:latin typeface="Arial Regular" charset="0"/>
                <a:ea typeface="Arial Regular" charset="0"/>
                <a:cs typeface="Arial Regular" charset="0"/>
              </a:defRPr>
            </a:lvl2pPr>
            <a:lvl3pPr>
              <a:defRPr b="0" i="0">
                <a:solidFill>
                  <a:schemeClr val="tx1">
                    <a:lumMod val="75000"/>
                    <a:lumOff val="25000"/>
                  </a:schemeClr>
                </a:solidFill>
                <a:latin typeface="Arial Regular" charset="0"/>
                <a:ea typeface="Arial Regular" charset="0"/>
                <a:cs typeface="Arial Regular" charset="0"/>
              </a:defRPr>
            </a:lvl3pPr>
            <a:lvl4pPr>
              <a:defRPr b="0" i="0">
                <a:solidFill>
                  <a:schemeClr val="tx1">
                    <a:lumMod val="75000"/>
                    <a:lumOff val="25000"/>
                  </a:schemeClr>
                </a:solidFill>
                <a:latin typeface="Arial Regular" charset="0"/>
                <a:ea typeface="Arial Regular" charset="0"/>
                <a:cs typeface="Arial Regular" charset="0"/>
              </a:defRPr>
            </a:lvl4pPr>
            <a:lvl5pPr>
              <a:defRPr b="0" i="0">
                <a:solidFill>
                  <a:schemeClr val="tx1">
                    <a:lumMod val="75000"/>
                    <a:lumOff val="25000"/>
                  </a:schemeClr>
                </a:solidFill>
                <a:latin typeface="Arial Regular" charset="0"/>
                <a:ea typeface="Arial Regular" charset="0"/>
                <a:cs typeface="Arial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94243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683" y="241301"/>
            <a:ext cx="11584516" cy="521677"/>
          </a:xfrm>
          <a:prstGeom prst="rect">
            <a:avLst/>
          </a:prstGeom>
        </p:spPr>
        <p:txBody>
          <a:bodyPr lIns="0" rIns="0"/>
          <a:lstStyle>
            <a:lvl1pPr>
              <a:defRPr sz="2800" b="0" i="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14"/>
          <p:cNvSpPr>
            <a:spLocks noGrp="1"/>
          </p:cNvSpPr>
          <p:nvPr>
            <p:ph type="body" sz="quarter" idx="10"/>
          </p:nvPr>
        </p:nvSpPr>
        <p:spPr>
          <a:xfrm>
            <a:off x="300080" y="800100"/>
            <a:ext cx="11657456" cy="533400"/>
          </a:xfrm>
          <a:prstGeom prst="rect">
            <a:avLst/>
          </a:prstGeom>
        </p:spPr>
        <p:txBody>
          <a:bodyPr lIns="0" rIns="0"/>
          <a:lstStyle>
            <a:lvl1pPr marL="0" indent="0">
              <a:lnSpc>
                <a:spcPts val="2000"/>
              </a:lnSpc>
              <a:spcBef>
                <a:spcPts val="0"/>
              </a:spcBef>
              <a:buNone/>
              <a:defRPr sz="1800" b="0" i="0">
                <a:solidFill>
                  <a:schemeClr val="tx1"/>
                </a:solidFill>
                <a:latin typeface="Arial" panose="020B0604020202020204" pitchFamily="34" charset="0"/>
                <a:ea typeface="Open Sans" panose="020B0606030504020204" pitchFamily="34" charset="0"/>
                <a:cs typeface="Arial" panose="020B0604020202020204" pitchFamily="34" charset="0"/>
              </a:defRPr>
            </a:lvl1pPr>
          </a:lstStyle>
          <a:p>
            <a:pPr lvl="0"/>
            <a:r>
              <a:rPr lang="en-US"/>
              <a:t>Click to edit Master text styles</a:t>
            </a:r>
          </a:p>
        </p:txBody>
      </p:sp>
      <p:sp>
        <p:nvSpPr>
          <p:cNvPr id="6" name="Text Placeholder 5"/>
          <p:cNvSpPr>
            <a:spLocks noGrp="1"/>
          </p:cNvSpPr>
          <p:nvPr>
            <p:ph type="body" sz="quarter" idx="11"/>
          </p:nvPr>
        </p:nvSpPr>
        <p:spPr>
          <a:xfrm>
            <a:off x="303213" y="1550988"/>
            <a:ext cx="11583987" cy="4114800"/>
          </a:xfrm>
          <a:prstGeom prst="rect">
            <a:avLst/>
          </a:prstGeom>
        </p:spPr>
        <p:txBody>
          <a:bodyPr lIns="0" rIns="0"/>
          <a:lstStyle>
            <a:lvl1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1pPr>
            <a:lvl2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2pPr>
            <a:lvl3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3pPr>
            <a:lvl4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4pPr>
            <a:lvl5pPr>
              <a:defRPr b="0" i="0">
                <a:solidFill>
                  <a:schemeClr val="tx1"/>
                </a:solidFill>
                <a:latin typeface="Arial" panose="020B0604020202020204" pitchFamily="34" charset="0"/>
                <a:ea typeface="Open Sans" panose="020B0606030504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797520"/>
      </p:ext>
    </p:extLst>
  </p:cSld>
  <p:clrMapOvr>
    <a:masterClrMapping/>
  </p:clrMapOvr>
  <p:transition spd="med">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947033" y="715533"/>
            <a:ext cx="10298000" cy="64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29989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0677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FB315-30C4-F54E-9480-8E382AD36DB0}"/>
              </a:ext>
            </a:extLst>
          </p:cNvPr>
          <p:cNvSpPr>
            <a:spLocks noGrp="1"/>
          </p:cNvSpPr>
          <p:nvPr>
            <p:ph type="title"/>
          </p:nvPr>
        </p:nvSpPr>
        <p:spPr>
          <a:xfrm>
            <a:off x="302683" y="228601"/>
            <a:ext cx="11584516" cy="521677"/>
          </a:xfrm>
          <a:prstGeom prst="rect">
            <a:avLst/>
          </a:prstGeom>
        </p:spPr>
        <p:txBody>
          <a:bodyPr lIns="0"/>
          <a:lstStyle>
            <a:lvl1pPr>
              <a:defRPr b="0" i="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5926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302684" y="228601"/>
            <a:ext cx="5149322" cy="571499"/>
          </a:xfrm>
          <a:prstGeom prst="rect">
            <a:avLst/>
          </a:prstGeom>
        </p:spPr>
        <p:txBody>
          <a:bodyPr lIns="0"/>
          <a:lstStyle>
            <a:lvl1pPr>
              <a:defRPr sz="2800" b="0" i="0">
                <a:solidFill>
                  <a:schemeClr val="accent1"/>
                </a:solidFill>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303211" y="1006626"/>
            <a:ext cx="5149321"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609600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91856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Lef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9DB1-087F-3C44-AF97-9D6D7AD3FE0A}"/>
              </a:ext>
            </a:extLst>
          </p:cNvPr>
          <p:cNvSpPr>
            <a:spLocks noGrp="1"/>
          </p:cNvSpPr>
          <p:nvPr>
            <p:ph type="title" hasCustomPrompt="1"/>
          </p:nvPr>
        </p:nvSpPr>
        <p:spPr>
          <a:xfrm>
            <a:off x="6400801" y="228601"/>
            <a:ext cx="5226098" cy="571499"/>
          </a:xfrm>
          <a:prstGeom prst="rect">
            <a:avLst/>
          </a:prstGeom>
        </p:spPr>
        <p:txBody>
          <a:bodyPr lIns="0"/>
          <a:lstStyle>
            <a:lvl1pPr>
              <a:defRPr sz="2800" b="0" i="0">
                <a:latin typeface="Arial" panose="020B0604020202020204" pitchFamily="34" charset="0"/>
                <a:cs typeface="Arial" panose="020B0604020202020204" pitchFamily="34" charset="0"/>
              </a:defRPr>
            </a:lvl1pPr>
          </a:lstStyle>
          <a:p>
            <a:r>
              <a:rPr lang="en-US"/>
              <a:t>Click to add title</a:t>
            </a:r>
          </a:p>
        </p:txBody>
      </p:sp>
      <p:sp>
        <p:nvSpPr>
          <p:cNvPr id="11" name="Google Shape;55;p8">
            <a:extLst>
              <a:ext uri="{FF2B5EF4-FFF2-40B4-BE49-F238E27FC236}">
                <a16:creationId xmlns:a16="http://schemas.microsoft.com/office/drawing/2014/main" id="{814C3605-6B20-9E42-8932-E784C910F4D9}"/>
              </a:ext>
            </a:extLst>
          </p:cNvPr>
          <p:cNvSpPr txBox="1">
            <a:spLocks noGrp="1"/>
          </p:cNvSpPr>
          <p:nvPr>
            <p:ph type="body" idx="1"/>
          </p:nvPr>
        </p:nvSpPr>
        <p:spPr>
          <a:xfrm>
            <a:off x="6401329" y="1006626"/>
            <a:ext cx="5226098" cy="5051274"/>
          </a:xfrm>
          <a:prstGeom prst="rect">
            <a:avLst/>
          </a:prstGeom>
        </p:spPr>
        <p:txBody>
          <a:bodyPr spcFirstLastPara="1" wrap="square" lIns="91425" tIns="91425" rIns="91425" bIns="91425" anchor="t" anchorCtr="0"/>
          <a:lstStyle>
            <a:lvl1pPr marL="173736" lvl="0" indent="-173736" rtl="0">
              <a:spcBef>
                <a:spcPts val="800"/>
              </a:spcBef>
              <a:spcAft>
                <a:spcPts val="0"/>
              </a:spcAft>
              <a:buSzPts val="1800"/>
              <a:buChar char="▪"/>
              <a:defRPr sz="2000" b="0" i="0">
                <a:solidFill>
                  <a:schemeClr val="tx1"/>
                </a:solidFill>
                <a:latin typeface="Arial" panose="020B0604020202020204" pitchFamily="34" charset="0"/>
                <a:ea typeface="Arial Regular" charset="0"/>
                <a:cs typeface="Arial" panose="020B0604020202020204" pitchFamily="34" charset="0"/>
              </a:defRPr>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4" name="Picture Placeholder 3">
            <a:extLst>
              <a:ext uri="{FF2B5EF4-FFF2-40B4-BE49-F238E27FC236}">
                <a16:creationId xmlns:a16="http://schemas.microsoft.com/office/drawing/2014/main" id="{9EBA7AD4-E64C-704A-AD72-8EFBBC24B56D}"/>
              </a:ext>
            </a:extLst>
          </p:cNvPr>
          <p:cNvSpPr>
            <a:spLocks noGrp="1"/>
          </p:cNvSpPr>
          <p:nvPr>
            <p:ph type="pic" sz="quarter" idx="10"/>
          </p:nvPr>
        </p:nvSpPr>
        <p:spPr>
          <a:xfrm>
            <a:off x="0" y="0"/>
            <a:ext cx="6096000" cy="6858000"/>
          </a:xfrm>
          <a:prstGeom prst="rect">
            <a:avLst/>
          </a:prstGeom>
          <a:blipFill>
            <a:blip r:embed="rId2" cstate="email">
              <a:extLst>
                <a:ext uri="{28A0092B-C50C-407E-A947-70E740481C1C}">
                  <a14:useLocalDpi xmlns:a14="http://schemas.microsoft.com/office/drawing/2010/main"/>
                </a:ext>
              </a:extLst>
            </a:blip>
            <a:srcRect/>
            <a:stretch>
              <a:fillRect/>
            </a:stretch>
          </a:blipFill>
        </p:spPr>
        <p:txBody>
          <a:bodyPr/>
          <a:lstStyle>
            <a:lvl1pPr marL="54864" indent="0">
              <a:buNone/>
              <a:defRPr b="0" i="0">
                <a:solidFill>
                  <a:schemeClr val="bg1"/>
                </a:solidFill>
                <a:latin typeface="Arial" panose="020B0604020202020204" pitchFamily="34" charset="0"/>
                <a:ea typeface="Arial Regular"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3025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2683" y="228601"/>
            <a:ext cx="11584516" cy="521677"/>
          </a:xfrm>
          <a:prstGeom prst="rect">
            <a:avLst/>
          </a:prstGeom>
        </p:spPr>
        <p:txBody>
          <a:bodyPr lIns="0"/>
          <a:lstStyle>
            <a:lvl1pPr>
              <a:defRPr b="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5127813" y="1303339"/>
            <a:ext cx="6992471"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2683" y="1303339"/>
            <a:ext cx="4430682" cy="4632241"/>
          </a:xfrm>
          <a:prstGeom prst="rect">
            <a:avLst/>
          </a:prstGeom>
        </p:spPr>
        <p:txBody>
          <a:bodyPr/>
          <a:lstStyle>
            <a:lvl1pPr>
              <a:defRPr sz="1800" b="0" i="0">
                <a:solidFill>
                  <a:schemeClr val="tx1"/>
                </a:solidFill>
                <a:latin typeface="Arial" panose="020B0604020202020204" pitchFamily="34" charset="0"/>
                <a:ea typeface="Arial Regular" charset="0"/>
                <a:cs typeface="Arial" panose="020B0604020202020204" pitchFamily="34" charset="0"/>
              </a:defRPr>
            </a:lvl1pPr>
            <a:lvl2pPr>
              <a:defRPr sz="1800" b="0" i="0">
                <a:solidFill>
                  <a:schemeClr val="tx1"/>
                </a:solidFill>
                <a:latin typeface="Arial" panose="020B0604020202020204" pitchFamily="34" charset="0"/>
                <a:ea typeface="Arial Regular" charset="0"/>
                <a:cs typeface="Arial" panose="020B0604020202020204" pitchFamily="34" charset="0"/>
              </a:defRPr>
            </a:lvl2pPr>
            <a:lvl3pPr>
              <a:defRPr sz="1800" b="0" i="0">
                <a:solidFill>
                  <a:schemeClr val="tx1"/>
                </a:solidFill>
                <a:latin typeface="Arial" panose="020B0604020202020204" pitchFamily="34" charset="0"/>
                <a:ea typeface="Arial Regular" charset="0"/>
                <a:cs typeface="Arial" panose="020B0604020202020204" pitchFamily="34" charset="0"/>
              </a:defRPr>
            </a:lvl3pPr>
            <a:lvl4pPr>
              <a:defRPr sz="1800" b="0" i="0">
                <a:solidFill>
                  <a:schemeClr val="tx1"/>
                </a:solidFill>
                <a:latin typeface="Arial" panose="020B0604020202020204" pitchFamily="34" charset="0"/>
                <a:ea typeface="Arial Regular" charset="0"/>
                <a:cs typeface="Arial" panose="020B0604020202020204" pitchFamily="34" charset="0"/>
              </a:defRPr>
            </a:lvl4pPr>
            <a:lvl5pPr>
              <a:defRPr sz="1800" b="0" i="0">
                <a:solidFill>
                  <a:schemeClr val="tx1"/>
                </a:solidFill>
                <a:latin typeface="Arial" panose="020B0604020202020204" pitchFamily="34" charset="0"/>
                <a:ea typeface="Arial Regular"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9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3" name="Picture 22">
            <a:extLst>
              <a:ext uri="{FF2B5EF4-FFF2-40B4-BE49-F238E27FC236}">
                <a16:creationId xmlns:a16="http://schemas.microsoft.com/office/drawing/2014/main" id="{A62000F8-4862-A348-8641-2E8B1C31BE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63914" y="1"/>
            <a:ext cx="5170361" cy="6881446"/>
          </a:xfrm>
          <a:prstGeom prst="rect">
            <a:avLst/>
          </a:prstGeom>
        </p:spPr>
      </p:pic>
      <p:pic>
        <p:nvPicPr>
          <p:cNvPr id="13" name="Picture 12" descr="A close up of a screen&#10;&#10;Description automatically generated">
            <a:extLst>
              <a:ext uri="{FF2B5EF4-FFF2-40B4-BE49-F238E27FC236}">
                <a16:creationId xmlns:a16="http://schemas.microsoft.com/office/drawing/2014/main" id="{168B0C5D-D13E-9044-9469-1F5A0B0AFE4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725" y="1020652"/>
            <a:ext cx="2440516" cy="337480"/>
          </a:xfrm>
          <a:prstGeom prst="rect">
            <a:avLst/>
          </a:prstGeom>
        </p:spPr>
      </p:pic>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1F0860AC-0CFA-2649-8D9F-F0155E606EDB}"/>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
        <p:nvSpPr>
          <p:cNvPr id="3" name="TextBox 2">
            <a:extLst>
              <a:ext uri="{FF2B5EF4-FFF2-40B4-BE49-F238E27FC236}">
                <a16:creationId xmlns:a16="http://schemas.microsoft.com/office/drawing/2014/main" id="{1C68287D-F18F-A57D-BDDF-65A38F727C17}"/>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67640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2317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cxnSp>
        <p:nvCxnSpPr>
          <p:cNvPr id="10" name="Straight Connector 9">
            <a:extLst>
              <a:ext uri="{FF2B5EF4-FFF2-40B4-BE49-F238E27FC236}">
                <a16:creationId xmlns:a16="http://schemas.microsoft.com/office/drawing/2014/main" id="{812DC318-C68C-8342-BE7A-B72098388BCC}"/>
              </a:ext>
            </a:extLst>
          </p:cNvPr>
          <p:cNvCxnSpPr/>
          <p:nvPr userDrawn="1"/>
        </p:nvCxnSpPr>
        <p:spPr>
          <a:xfrm>
            <a:off x="536044" y="290948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2105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DFD1EC61-F0C4-A847-86FB-16E1E3F8CC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13273" y="0"/>
            <a:ext cx="5152745" cy="6858000"/>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A8D07BAD-EBA6-1341-9A93-DD368B9FB4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sp>
        <p:nvSpPr>
          <p:cNvPr id="12" name="Text Placeholder 3">
            <a:extLst>
              <a:ext uri="{FF2B5EF4-FFF2-40B4-BE49-F238E27FC236}">
                <a16:creationId xmlns:a16="http://schemas.microsoft.com/office/drawing/2014/main" id="{3436A436-96EF-3748-8A3F-446BB5201D1A}"/>
              </a:ext>
            </a:extLst>
          </p:cNvPr>
          <p:cNvSpPr>
            <a:spLocks noGrp="1"/>
          </p:cNvSpPr>
          <p:nvPr>
            <p:ph type="body" sz="quarter" idx="11" hasCustomPrompt="1"/>
          </p:nvPr>
        </p:nvSpPr>
        <p:spPr>
          <a:xfrm>
            <a:off x="526296" y="5594350"/>
            <a:ext cx="2835275" cy="463550"/>
          </a:xfrm>
          <a:prstGeom prst="rect">
            <a:avLst/>
          </a:prstGeom>
        </p:spPr>
        <p:txBody>
          <a:bodyPr lIns="0" rIns="0"/>
          <a:lstStyle>
            <a:lvl1pPr marL="54864" indent="0">
              <a:buNone/>
              <a:defRPr sz="2000" b="0" i="0">
                <a:solidFill>
                  <a:schemeClr val="accent1"/>
                </a:solidFill>
                <a:ea typeface="Arial Regular" charset="0"/>
              </a:defRPr>
            </a:lvl1pPr>
          </a:lstStyle>
          <a:p>
            <a:pPr lvl="0"/>
            <a:r>
              <a:rPr lang="en-US"/>
              <a:t>MONTH YEAR</a:t>
            </a:r>
          </a:p>
        </p:txBody>
      </p:sp>
      <p:sp>
        <p:nvSpPr>
          <p:cNvPr id="4" name="TextBox 3">
            <a:extLst>
              <a:ext uri="{FF2B5EF4-FFF2-40B4-BE49-F238E27FC236}">
                <a16:creationId xmlns:a16="http://schemas.microsoft.com/office/drawing/2014/main" id="{D2A5371F-FC8A-2970-6CB3-6FD0496CBDF2}"/>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Tree>
    <p:extLst>
      <p:ext uri="{BB962C8B-B14F-4D97-AF65-F5344CB8AC3E}">
        <p14:creationId xmlns:p14="http://schemas.microsoft.com/office/powerpoint/2010/main" val="19317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2" name="Moon 21">
            <a:extLst>
              <a:ext uri="{FF2B5EF4-FFF2-40B4-BE49-F238E27FC236}">
                <a16:creationId xmlns:a16="http://schemas.microsoft.com/office/drawing/2014/main" id="{37232266-B91E-AC43-B7D4-7F6B0BB04BCB}"/>
              </a:ext>
            </a:extLst>
          </p:cNvPr>
          <p:cNvSpPr/>
          <p:nvPr userDrawn="1"/>
        </p:nvSpPr>
        <p:spPr>
          <a:xfrm>
            <a:off x="4675263" y="-766361"/>
            <a:ext cx="3094460" cy="8283810"/>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4" name="TextBox 13">
            <a:extLst>
              <a:ext uri="{FF2B5EF4-FFF2-40B4-BE49-F238E27FC236}">
                <a16:creationId xmlns:a16="http://schemas.microsoft.com/office/drawing/2014/main" id="{FC995BF0-0474-0F43-8114-6279725C575C}"/>
              </a:ext>
            </a:extLst>
          </p:cNvPr>
          <p:cNvSpPr txBox="1"/>
          <p:nvPr userDrawn="1"/>
        </p:nvSpPr>
        <p:spPr>
          <a:xfrm>
            <a:off x="533400" y="6340868"/>
            <a:ext cx="7436845" cy="348300"/>
          </a:xfrm>
          <a:prstGeom prst="rect">
            <a:avLst/>
          </a:prstGeom>
          <a:noFill/>
        </p:spPr>
        <p:txBody>
          <a:bodyPr wrap="square" lIns="0" tIns="0" rIns="0" bIns="0">
            <a:spAutoFit/>
          </a:bodyPr>
          <a:lstStyle/>
          <a:p>
            <a:pPr eaLnBrk="0" fontAlgn="auto" hangingPunct="0">
              <a:lnSpc>
                <a:spcPts val="700"/>
              </a:lnSpc>
              <a:spcBef>
                <a:spcPct val="15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NOTICE:  PROPRIETARY AND CONFIDENTIAL</a:t>
            </a:r>
          </a:p>
          <a:p>
            <a:pPr eaLnBrk="0" fontAlgn="auto" hangingPunct="0">
              <a:lnSpc>
                <a:spcPts val="900"/>
              </a:lnSpc>
              <a:spcBef>
                <a:spcPct val="30000"/>
              </a:spcBef>
              <a:spcAft>
                <a:spcPts val="0"/>
              </a:spcAft>
              <a:defRPr/>
            </a:pPr>
            <a:r>
              <a:rPr lang="en-US" sz="600" b="0" i="0">
                <a:solidFill>
                  <a:schemeClr val="bg1">
                    <a:lumMod val="65000"/>
                  </a:schemeClr>
                </a:solidFill>
                <a:latin typeface="Arial" panose="020B0604020202020204" pitchFamily="34" charset="0"/>
                <a:cs typeface="Arial" panose="020B0604020202020204" pitchFamily="34" charset="0"/>
              </a:rPr>
              <a:t>This material is proprietary to and contains trade secrets and information which is solely the property of Centric Consulting, LLC. It is solely for the Client’s internal use and shall not be used, reproduced, copied, disclosed, transmitted, in whole or in part, without the express consent of Centric Consulting, LLC.  © </a:t>
            </a:r>
            <a:fld id="{40FD12BC-66EA-904F-8726-58FCE1B297DB}" type="datetimeyyyy">
              <a:rPr lang="en-US" sz="600" b="0" i="0" smtClean="0">
                <a:solidFill>
                  <a:schemeClr val="bg1">
                    <a:lumMod val="65000"/>
                  </a:schemeClr>
                </a:solidFill>
                <a:latin typeface="Arial" panose="020B0604020202020204" pitchFamily="34" charset="0"/>
                <a:cs typeface="Arial" panose="020B0604020202020204" pitchFamily="34" charset="0"/>
              </a:rPr>
              <a:t>2025</a:t>
            </a:fld>
            <a:r>
              <a:rPr lang="en-US" sz="600" b="0" i="0">
                <a:solidFill>
                  <a:schemeClr val="bg1">
                    <a:lumMod val="65000"/>
                  </a:schemeClr>
                </a:solidFill>
                <a:latin typeface="Arial" panose="020B0604020202020204" pitchFamily="34" charset="0"/>
                <a:cs typeface="Arial" panose="020B0604020202020204" pitchFamily="34" charset="0"/>
              </a:rPr>
              <a:t> Centric Consulting, LLC. All rights reserved. </a:t>
            </a:r>
            <a:endParaRPr lang="en-US" sz="800" b="0" i="0">
              <a:solidFill>
                <a:schemeClr val="bg1">
                  <a:lumMod val="65000"/>
                </a:schemeClr>
              </a:solidFill>
              <a:latin typeface="Arial" panose="020B0604020202020204" pitchFamily="34" charset="0"/>
            </a:endParaRPr>
          </a:p>
        </p:txBody>
      </p:sp>
      <p:sp>
        <p:nvSpPr>
          <p:cNvPr id="16" name="Text Placeholder 2">
            <a:extLst>
              <a:ext uri="{FF2B5EF4-FFF2-40B4-BE49-F238E27FC236}">
                <a16:creationId xmlns:a16="http://schemas.microsoft.com/office/drawing/2014/main" id="{4864BC09-F40C-A842-B0A2-3AE7087878C6}"/>
              </a:ext>
            </a:extLst>
          </p:cNvPr>
          <p:cNvSpPr>
            <a:spLocks noGrp="1"/>
          </p:cNvSpPr>
          <p:nvPr>
            <p:ph type="body" idx="10" hasCustomPrompt="1"/>
          </p:nvPr>
        </p:nvSpPr>
        <p:spPr>
          <a:xfrm>
            <a:off x="538160" y="3168217"/>
            <a:ext cx="11582400" cy="518266"/>
          </a:xfrm>
          <a:prstGeom prst="rect">
            <a:avLst/>
          </a:prstGeom>
        </p:spPr>
        <p:txBody>
          <a:bodyPr lIns="0" rIns="0"/>
          <a:lstStyle>
            <a:lvl1pPr marL="0" indent="0" algn="l">
              <a:buNone/>
              <a:defRPr sz="1800" b="0" i="0">
                <a:solidFill>
                  <a:schemeClr val="tx1"/>
                </a:solidFill>
                <a:latin typeface="Arial" panose="020B0604020202020204" pitchFamily="34" charset="0"/>
                <a:ea typeface="Arial Regular"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(s)</a:t>
            </a:r>
          </a:p>
        </p:txBody>
      </p:sp>
      <p:sp>
        <p:nvSpPr>
          <p:cNvPr id="15" name="Title 1">
            <a:extLst>
              <a:ext uri="{FF2B5EF4-FFF2-40B4-BE49-F238E27FC236}">
                <a16:creationId xmlns:a16="http://schemas.microsoft.com/office/drawing/2014/main" id="{94E3A48F-8392-4B45-B5EB-1E630E175E01}"/>
              </a:ext>
            </a:extLst>
          </p:cNvPr>
          <p:cNvSpPr>
            <a:spLocks noGrp="1"/>
          </p:cNvSpPr>
          <p:nvPr>
            <p:ph type="ctrTitle" hasCustomPrompt="1"/>
          </p:nvPr>
        </p:nvSpPr>
        <p:spPr>
          <a:xfrm>
            <a:off x="536044" y="2263618"/>
            <a:ext cx="11584516" cy="656503"/>
          </a:xfrm>
          <a:prstGeom prst="rect">
            <a:avLst/>
          </a:prstGeom>
        </p:spPr>
        <p:txBody>
          <a:bodyPr lIns="0" rIns="0" anchor="t" anchorCtr="0">
            <a:noAutofit/>
          </a:bodyPr>
          <a:lstStyle>
            <a:lvl1pPr algn="l">
              <a:defRPr sz="3200" b="0" i="0">
                <a:solidFill>
                  <a:schemeClr val="accent1"/>
                </a:solidFill>
                <a:latin typeface="Arial" panose="020B0604020202020204" pitchFamily="34" charset="0"/>
                <a:cs typeface="Arial" panose="020B06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1592D5A7-CCE8-FF47-81E1-3A523E889B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9255" y="0"/>
            <a:ext cx="5152745" cy="6858000"/>
          </a:xfrm>
          <a:prstGeom prst="rect">
            <a:avLst/>
          </a:prstGeom>
        </p:spPr>
      </p:pic>
      <p:sp>
        <p:nvSpPr>
          <p:cNvPr id="12" name="Text Placeholder 3">
            <a:extLst>
              <a:ext uri="{FF2B5EF4-FFF2-40B4-BE49-F238E27FC236}">
                <a16:creationId xmlns:a16="http://schemas.microsoft.com/office/drawing/2014/main" id="{EDFB8334-CE37-3647-B395-667ABD7E9ECF}"/>
              </a:ext>
            </a:extLst>
          </p:cNvPr>
          <p:cNvSpPr>
            <a:spLocks noGrp="1"/>
          </p:cNvSpPr>
          <p:nvPr>
            <p:ph type="body" sz="quarter" idx="11" hasCustomPrompt="1"/>
          </p:nvPr>
        </p:nvSpPr>
        <p:spPr>
          <a:xfrm>
            <a:off x="533400" y="5593812"/>
            <a:ext cx="2835275" cy="463550"/>
          </a:xfrm>
          <a:prstGeom prst="rect">
            <a:avLst/>
          </a:prstGeom>
        </p:spPr>
        <p:txBody>
          <a:bodyPr lIns="0"/>
          <a:lstStyle>
            <a:lvl1pPr marL="54864" indent="0">
              <a:buNone/>
              <a:defRPr sz="2000" b="0" i="0">
                <a:solidFill>
                  <a:schemeClr val="accent1"/>
                </a:solidFill>
                <a:ea typeface="Arial Regular" charset="0"/>
              </a:defRPr>
            </a:lvl1pPr>
          </a:lstStyle>
          <a:p>
            <a:pPr lvl="0"/>
            <a:r>
              <a:rPr lang="en-US"/>
              <a:t>MONTH YEAR</a:t>
            </a:r>
          </a:p>
        </p:txBody>
      </p:sp>
    </p:spTree>
    <p:extLst>
      <p:ext uri="{BB962C8B-B14F-4D97-AF65-F5344CB8AC3E}">
        <p14:creationId xmlns:p14="http://schemas.microsoft.com/office/powerpoint/2010/main" val="268874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extLst>
    <p:ext uri="{DCECCB84-F9BA-43D5-87BE-67443E8EF086}">
      <p15:sldGuideLst xmlns:p15="http://schemas.microsoft.com/office/powerpoint/2012/main">
        <p15:guide id="1"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DFBB5-B57C-834D-A31E-FDE70D80EE3F}"/>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02683" y="6447947"/>
            <a:ext cx="1312189" cy="181453"/>
          </a:xfrm>
          <a:prstGeom prst="rect">
            <a:avLst/>
          </a:prstGeom>
        </p:spPr>
      </p:pic>
      <p:sp>
        <p:nvSpPr>
          <p:cNvPr id="6" name="Slide Number Placeholder 9">
            <a:extLst>
              <a:ext uri="{FF2B5EF4-FFF2-40B4-BE49-F238E27FC236}">
                <a16:creationId xmlns:a16="http://schemas.microsoft.com/office/drawing/2014/main" id="{0404AC99-427C-B449-B113-72810D4747E0}"/>
              </a:ext>
            </a:extLst>
          </p:cNvPr>
          <p:cNvSpPr txBox="1">
            <a:spLocks/>
          </p:cNvSpPr>
          <p:nvPr userDrawn="1"/>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solidFill>
                  <a:srgbClr val="412D5D"/>
                </a:solidFill>
                <a:latin typeface="Arial" panose="020B0604020202020204" pitchFamily="34" charset="0"/>
                <a:ea typeface="Arial Regular" charset="0"/>
                <a:cs typeface="Arial" panose="020B0604020202020204" pitchFamily="34" charset="0"/>
              </a:rPr>
              <a:t>‹#›</a:t>
            </a:fld>
            <a:endParaRPr lang="en-US" b="0" i="0">
              <a:solidFill>
                <a:srgbClr val="412D5D"/>
              </a:solidFill>
              <a:latin typeface="Arial" panose="020B0604020202020204" pitchFamily="34" charset="0"/>
              <a:ea typeface="Arial Regular" charset="0"/>
              <a:cs typeface="Arial" panose="020B0604020202020204" pitchFamily="34" charset="0"/>
            </a:endParaRPr>
          </a:p>
        </p:txBody>
      </p:sp>
      <p:sp>
        <p:nvSpPr>
          <p:cNvPr id="7" name="Oval 6">
            <a:extLst>
              <a:ext uri="{FF2B5EF4-FFF2-40B4-BE49-F238E27FC236}">
                <a16:creationId xmlns:a16="http://schemas.microsoft.com/office/drawing/2014/main" id="{C5D123E9-E46D-3344-A340-D5DAB06A17A7}"/>
              </a:ext>
            </a:extLst>
          </p:cNvPr>
          <p:cNvSpPr/>
          <p:nvPr userDrawn="1"/>
        </p:nvSpPr>
        <p:spPr>
          <a:xfrm>
            <a:off x="11548645" y="6257185"/>
            <a:ext cx="372680" cy="372680"/>
          </a:xfrm>
          <a:prstGeom prst="ellipse">
            <a:avLst/>
          </a:prstGeom>
          <a:noFill/>
          <a:ln>
            <a:solidFill>
              <a:srgbClr val="412D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8" name="Rectangle 7">
            <a:extLst>
              <a:ext uri="{FF2B5EF4-FFF2-40B4-BE49-F238E27FC236}">
                <a16:creationId xmlns:a16="http://schemas.microsoft.com/office/drawing/2014/main" id="{46B39B1A-085D-9742-8799-3A09147F648B}"/>
              </a:ext>
            </a:extLst>
          </p:cNvPr>
          <p:cNvSpPr/>
          <p:nvPr userDrawn="1"/>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Tree>
    <p:extLst>
      <p:ext uri="{BB962C8B-B14F-4D97-AF65-F5344CB8AC3E}">
        <p14:creationId xmlns:p14="http://schemas.microsoft.com/office/powerpoint/2010/main" val="3942824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 id="2147483681" r:id="rId20"/>
    <p:sldLayoutId id="2147483682" r:id="rId21"/>
    <p:sldLayoutId id="2147483683" r:id="rId22"/>
    <p:sldLayoutId id="2147483690" r:id="rId23"/>
    <p:sldLayoutId id="214748369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173736" algn="l" defTabSz="914400" rtl="0" eaLnBrk="1" latinLnBrk="0" hangingPunct="1">
        <a:lnSpc>
          <a:spcPts val="2400"/>
        </a:lnSpc>
        <a:spcBef>
          <a:spcPts val="10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91">
          <p15:clr>
            <a:srgbClr val="F26B43"/>
          </p15:clr>
        </p15:guide>
        <p15:guide id="18" orient="horz" pos="144">
          <p15:clr>
            <a:srgbClr val="F26B43"/>
          </p15:clr>
        </p15:guide>
        <p15:guide id="19" orient="horz" pos="4176">
          <p15:clr>
            <a:srgbClr val="F26B43"/>
          </p15:clr>
        </p15:guide>
        <p15:guide id="20" pos="7488">
          <p15:clr>
            <a:srgbClr val="F26B43"/>
          </p15:clr>
        </p15:guide>
        <p15:guide id="21" orient="horz" pos="480">
          <p15:clr>
            <a:srgbClr val="F26B43"/>
          </p15:clr>
        </p15:guide>
        <p15:guide id="31" orient="horz" pos="3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iblnews.org/facing-the-advances-of-ai-software-engineers-will-evolve-but-not-suffer-extinction/" TargetMode="External"/><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netzfueralle.blog.rosalux.de/2025/02/12/mehrwertproduktion-github-copilot/github-copilot-logo/" TargetMode="External"/><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hyperlink" Target="https://creativecommons.org/licenses/by-nc-sa/3.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herlund.blogspot.com/2018/04/what-you-need-to-know-about-artificial.html" TargetMode="External"/><Relationship Id="rId7" Type="http://schemas.openxmlformats.org/officeDocument/2006/relationships/diagramColors" Target="../diagrams/colors1.xml"/><Relationship Id="rId2" Type="http://schemas.openxmlformats.org/officeDocument/2006/relationships/image" Target="../media/image22.jpg"/><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GitHub Copilot? | ESPC Conference, 2025">
            <a:extLst>
              <a:ext uri="{FF2B5EF4-FFF2-40B4-BE49-F238E27FC236}">
                <a16:creationId xmlns:a16="http://schemas.microsoft.com/office/drawing/2014/main" id="{2963C278-BEF4-6B3D-4FF4-EB0C0FB69A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3" t="17844" r="25222" b="31654"/>
          <a:stretch>
            <a:fillRect/>
          </a:stretch>
        </p:blipFill>
        <p:spPr bwMode="auto">
          <a:xfrm>
            <a:off x="9235440" y="2863624"/>
            <a:ext cx="2956560" cy="1044758"/>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p:cNvSpPr>
            <a:spLocks noGrp="1"/>
          </p:cNvSpPr>
          <p:nvPr>
            <p:ph type="body" idx="10"/>
          </p:nvPr>
        </p:nvSpPr>
        <p:spPr>
          <a:xfrm>
            <a:off x="535516" y="3949184"/>
            <a:ext cx="11582400" cy="518266"/>
          </a:xfrm>
        </p:spPr>
        <p:txBody>
          <a:bodyPr lIns="0" tIns="45720" rIns="0" bIns="45720" anchor="t"/>
          <a:lstStyle/>
          <a:p>
            <a:r>
              <a:rPr lang="en-US" sz="1600" dirty="0">
                <a:latin typeface="Arial"/>
                <a:cs typeface="Arial"/>
              </a:rPr>
              <a:t>Centric Consulting</a:t>
            </a:r>
            <a:endParaRPr lang="en-US" dirty="0"/>
          </a:p>
        </p:txBody>
      </p:sp>
      <p:sp>
        <p:nvSpPr>
          <p:cNvPr id="7" name="Title 6"/>
          <p:cNvSpPr>
            <a:spLocks noGrp="1"/>
          </p:cNvSpPr>
          <p:nvPr>
            <p:ph type="ctrTitle"/>
          </p:nvPr>
        </p:nvSpPr>
        <p:spPr>
          <a:xfrm>
            <a:off x="533400" y="2166320"/>
            <a:ext cx="11584516" cy="656503"/>
          </a:xfrm>
        </p:spPr>
        <p:txBody>
          <a:bodyPr/>
          <a:lstStyle/>
          <a:p>
            <a:r>
              <a:rPr lang="en-US" sz="3800" dirty="0"/>
              <a:t>Using AI for Application Development</a:t>
            </a:r>
            <a:br>
              <a:rPr lang="en-US" sz="3800" dirty="0"/>
            </a:br>
            <a:r>
              <a:rPr lang="en-US" sz="3800" dirty="0"/>
              <a:t>with GitHub Copilot (.NET Edition)</a:t>
            </a:r>
          </a:p>
        </p:txBody>
      </p:sp>
      <p:sp>
        <p:nvSpPr>
          <p:cNvPr id="9" name="Text Placeholder 8"/>
          <p:cNvSpPr>
            <a:spLocks noGrp="1"/>
          </p:cNvSpPr>
          <p:nvPr>
            <p:ph type="body" sz="quarter" idx="11"/>
          </p:nvPr>
        </p:nvSpPr>
        <p:spPr/>
        <p:txBody>
          <a:bodyPr/>
          <a:lstStyle/>
          <a:p>
            <a:r>
              <a:rPr lang="en-US" dirty="0"/>
              <a:t>November 2025</a:t>
            </a:r>
          </a:p>
        </p:txBody>
      </p:sp>
      <p:pic>
        <p:nvPicPr>
          <p:cNvPr id="10" name="Picture 9" descr="A close up of a screen&#10;&#10;Description automatically generated">
            <a:extLst>
              <a:ext uri="{FF2B5EF4-FFF2-40B4-BE49-F238E27FC236}">
                <a16:creationId xmlns:a16="http://schemas.microsoft.com/office/drawing/2014/main" id="{AD44AB2E-1FDF-2941-8C36-5174FD59507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1540" y="1029357"/>
            <a:ext cx="2440516" cy="337480"/>
          </a:xfrm>
          <a:prstGeom prst="rect">
            <a:avLst/>
          </a:prstGeom>
        </p:spPr>
      </p:pic>
      <p:cxnSp>
        <p:nvCxnSpPr>
          <p:cNvPr id="11" name="Straight Connector 10">
            <a:extLst>
              <a:ext uri="{FF2B5EF4-FFF2-40B4-BE49-F238E27FC236}">
                <a16:creationId xmlns:a16="http://schemas.microsoft.com/office/drawing/2014/main" id="{35D70059-1D3A-9B46-827B-7ADF4820C1F0}"/>
              </a:ext>
            </a:extLst>
          </p:cNvPr>
          <p:cNvCxnSpPr/>
          <p:nvPr/>
        </p:nvCxnSpPr>
        <p:spPr>
          <a:xfrm>
            <a:off x="533400" y="358004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68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E0B5-8505-4BC3-1C25-7EDB39BD10AB}"/>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E4BB3E4-5238-3C94-19EA-CD55AA2F9031}"/>
              </a:ext>
            </a:extLst>
          </p:cNvPr>
          <p:cNvSpPr>
            <a:spLocks noGrp="1"/>
          </p:cNvSpPr>
          <p:nvPr>
            <p:ph sz="half" idx="1"/>
          </p:nvPr>
        </p:nvSpPr>
        <p:spPr/>
        <p:txBody>
          <a:bodyPr/>
          <a:lstStyle/>
          <a:p>
            <a:r>
              <a:rPr lang="en-US" dirty="0"/>
              <a:t>Ghost Text</a:t>
            </a:r>
          </a:p>
          <a:p>
            <a:r>
              <a:rPr lang="en-US" dirty="0"/>
              <a:t>As you type, Copilot suggests code in gray text</a:t>
            </a:r>
          </a:p>
          <a:p>
            <a:r>
              <a:rPr lang="en-US" dirty="0"/>
              <a:t>Press </a:t>
            </a:r>
            <a:r>
              <a:rPr lang="en-US" b="1" i="1" dirty="0"/>
              <a:t>Tab</a:t>
            </a:r>
            <a:r>
              <a:rPr lang="en-US" dirty="0"/>
              <a:t> to accept, </a:t>
            </a:r>
            <a:r>
              <a:rPr lang="en-US" b="1" i="1" dirty="0"/>
              <a:t>Esc</a:t>
            </a:r>
            <a:r>
              <a:rPr lang="en-US" dirty="0"/>
              <a:t> to dismiss</a:t>
            </a:r>
          </a:p>
          <a:p>
            <a:r>
              <a:rPr lang="en-US" b="1" i="1" dirty="0"/>
              <a:t>Alt+]</a:t>
            </a:r>
            <a:r>
              <a:rPr lang="en-US" dirty="0"/>
              <a:t> / </a:t>
            </a:r>
            <a:r>
              <a:rPr lang="en-US" b="1" i="1" dirty="0"/>
              <a:t>Alt+[</a:t>
            </a:r>
            <a:r>
              <a:rPr lang="en-US" dirty="0"/>
              <a:t> to cycle through suggestions</a:t>
            </a:r>
          </a:p>
          <a:p>
            <a:r>
              <a:rPr lang="en-US" dirty="0"/>
              <a:t>Works in comments, code, and tests</a:t>
            </a:r>
          </a:p>
          <a:p>
            <a:endParaRPr lang="en-US" dirty="0"/>
          </a:p>
        </p:txBody>
      </p:sp>
      <p:sp>
        <p:nvSpPr>
          <p:cNvPr id="4" name="Content Placeholder 3">
            <a:extLst>
              <a:ext uri="{FF2B5EF4-FFF2-40B4-BE49-F238E27FC236}">
                <a16:creationId xmlns:a16="http://schemas.microsoft.com/office/drawing/2014/main" id="{CE0A1A6E-D5AD-1119-6E08-7D969D08296B}"/>
              </a:ext>
            </a:extLst>
          </p:cNvPr>
          <p:cNvSpPr>
            <a:spLocks noGrp="1"/>
          </p:cNvSpPr>
          <p:nvPr>
            <p:ph sz="half" idx="2"/>
          </p:nvPr>
        </p:nvSpPr>
        <p:spPr/>
        <p:txBody>
          <a:bodyPr/>
          <a:lstStyle/>
          <a:p>
            <a:r>
              <a:rPr lang="en-US" b="1"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3722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5EF7F-3D21-C2B0-C135-7A50313E0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4AF33-DDC6-886F-BD27-10F1CA00CC8C}"/>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F2C363D-6549-04CD-0EB5-0FBAFB75B18A}"/>
              </a:ext>
            </a:extLst>
          </p:cNvPr>
          <p:cNvSpPr>
            <a:spLocks noGrp="1"/>
          </p:cNvSpPr>
          <p:nvPr>
            <p:ph sz="half" idx="1"/>
          </p:nvPr>
        </p:nvSpPr>
        <p:spPr/>
        <p:txBody>
          <a:bodyPr/>
          <a:lstStyle/>
          <a:p>
            <a:r>
              <a:rPr lang="en-US" dirty="0"/>
              <a:t>Quick chat directly in your editor at cursor position</a:t>
            </a:r>
          </a:p>
          <a:p>
            <a:r>
              <a:rPr lang="en-US" dirty="0"/>
              <a:t>Perfect for small edits: </a:t>
            </a:r>
            <a:r>
              <a:rPr lang="en-US" b="1" i="1" dirty="0"/>
              <a:t>"Add error handling"</a:t>
            </a:r>
            <a:r>
              <a:rPr lang="en-US" dirty="0"/>
              <a:t> or </a:t>
            </a:r>
            <a:r>
              <a:rPr lang="en-US" b="1" i="1" dirty="0"/>
              <a:t>"Make this method async"</a:t>
            </a:r>
            <a:endParaRPr lang="en-US" b="1" dirty="0"/>
          </a:p>
          <a:p>
            <a:r>
              <a:rPr lang="en-US" dirty="0"/>
              <a:t>Less context switching than full chat panel</a:t>
            </a:r>
          </a:p>
          <a:p>
            <a:endParaRPr lang="en-US" dirty="0"/>
          </a:p>
        </p:txBody>
      </p:sp>
      <p:sp>
        <p:nvSpPr>
          <p:cNvPr id="4" name="Content Placeholder 3">
            <a:extLst>
              <a:ext uri="{FF2B5EF4-FFF2-40B4-BE49-F238E27FC236}">
                <a16:creationId xmlns:a16="http://schemas.microsoft.com/office/drawing/2014/main" id="{184B55FD-C974-C729-3205-ECA4AF65EF0B}"/>
              </a:ext>
            </a:extLst>
          </p:cNvPr>
          <p:cNvSpPr>
            <a:spLocks noGrp="1"/>
          </p:cNvSpPr>
          <p:nvPr>
            <p:ph sz="half" idx="2"/>
          </p:nvPr>
        </p:nvSpPr>
        <p:spPr/>
        <p:txBody>
          <a:bodyPr/>
          <a:lstStyle/>
          <a:p>
            <a:r>
              <a:rPr lang="en-US" dirty="0"/>
              <a:t>Inline Completions</a:t>
            </a:r>
          </a:p>
          <a:p>
            <a:r>
              <a:rPr lang="en-US" b="1" dirty="0"/>
              <a:t>Inline Chat</a:t>
            </a:r>
          </a:p>
          <a:p>
            <a:r>
              <a:rPr lang="en-US"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279888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9FD4D-4730-2A7E-4CE1-176493F048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94CDBB-D607-B96F-0C35-01F3A6F198D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ED90C175-69A0-9B7A-2FC5-1C4CEEC74BA9}"/>
              </a:ext>
            </a:extLst>
          </p:cNvPr>
          <p:cNvSpPr>
            <a:spLocks noGrp="1"/>
          </p:cNvSpPr>
          <p:nvPr>
            <p:ph sz="half" idx="1"/>
          </p:nvPr>
        </p:nvSpPr>
        <p:spPr/>
        <p:txBody>
          <a:bodyPr/>
          <a:lstStyle/>
          <a:p>
            <a:r>
              <a:rPr lang="en-US" dirty="0"/>
              <a:t>Open chat interface for conversational coding</a:t>
            </a:r>
          </a:p>
          <a:p>
            <a:r>
              <a:rPr lang="en-US" dirty="0"/>
              <a:t>Ask questions: </a:t>
            </a:r>
            <a:r>
              <a:rPr lang="en-US" b="1" i="1" dirty="0"/>
              <a:t>"How do I configure logging in .NET?"</a:t>
            </a:r>
            <a:endParaRPr lang="en-US" b="1" dirty="0"/>
          </a:p>
          <a:p>
            <a:r>
              <a:rPr lang="en-US" dirty="0"/>
              <a:t>Request code: </a:t>
            </a:r>
            <a:r>
              <a:rPr lang="en-US" b="1" i="1" dirty="0"/>
              <a:t>"Create a repository interface for Task entity"</a:t>
            </a:r>
            <a:endParaRPr lang="en-US" b="1" dirty="0"/>
          </a:p>
          <a:p>
            <a:r>
              <a:rPr lang="en-US" dirty="0"/>
              <a:t>Iterate on solutions without leaving VS Code</a:t>
            </a:r>
          </a:p>
          <a:p>
            <a:endParaRPr lang="en-US" dirty="0"/>
          </a:p>
        </p:txBody>
      </p:sp>
      <p:sp>
        <p:nvSpPr>
          <p:cNvPr id="4" name="Content Placeholder 3">
            <a:extLst>
              <a:ext uri="{FF2B5EF4-FFF2-40B4-BE49-F238E27FC236}">
                <a16:creationId xmlns:a16="http://schemas.microsoft.com/office/drawing/2014/main" id="{9EF32380-4140-1276-80E3-2568024BF659}"/>
              </a:ext>
            </a:extLst>
          </p:cNvPr>
          <p:cNvSpPr>
            <a:spLocks noGrp="1"/>
          </p:cNvSpPr>
          <p:nvPr>
            <p:ph sz="half" idx="2"/>
          </p:nvPr>
        </p:nvSpPr>
        <p:spPr/>
        <p:txBody>
          <a:bodyPr/>
          <a:lstStyle/>
          <a:p>
            <a:r>
              <a:rPr lang="en-US" dirty="0"/>
              <a:t>Inline Completions</a:t>
            </a:r>
          </a:p>
          <a:p>
            <a:r>
              <a:rPr lang="en-US" dirty="0"/>
              <a:t>Inline Chat</a:t>
            </a:r>
          </a:p>
          <a:p>
            <a:r>
              <a:rPr lang="en-US" b="1" dirty="0"/>
              <a:t>Copilot Chat Panel</a:t>
            </a:r>
          </a:p>
          <a:p>
            <a:r>
              <a:rPr lang="en-US" dirty="0"/>
              <a:t>Modes</a:t>
            </a:r>
          </a:p>
          <a:p>
            <a:pPr lvl="1"/>
            <a:r>
              <a:rPr lang="en-US" dirty="0"/>
              <a:t>Ask</a:t>
            </a:r>
          </a:p>
          <a:p>
            <a:pPr lvl="1"/>
            <a:r>
              <a:rPr lang="en-US" dirty="0"/>
              <a:t>Edit</a:t>
            </a:r>
          </a:p>
          <a:p>
            <a:pPr lvl="1"/>
            <a:r>
              <a:rPr lang="en-US" dirty="0"/>
              <a:t>Agent</a:t>
            </a:r>
          </a:p>
        </p:txBody>
      </p:sp>
    </p:spTree>
    <p:extLst>
      <p:ext uri="{BB962C8B-B14F-4D97-AF65-F5344CB8AC3E}">
        <p14:creationId xmlns:p14="http://schemas.microsoft.com/office/powerpoint/2010/main" val="115568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B0120-0486-63A5-7D64-428BFC76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7AF0F-D8AF-7CEA-DFB2-0840E652B100}"/>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D98A2EF5-8D43-779E-7A24-BC5583AB6D59}"/>
              </a:ext>
            </a:extLst>
          </p:cNvPr>
          <p:cNvSpPr>
            <a:spLocks noGrp="1"/>
          </p:cNvSpPr>
          <p:nvPr>
            <p:ph sz="half" idx="1"/>
          </p:nvPr>
        </p:nvSpPr>
        <p:spPr/>
        <p:txBody>
          <a:bodyPr/>
          <a:lstStyle/>
          <a:p>
            <a:r>
              <a:rPr lang="en-US" b="1" dirty="0"/>
              <a:t>Purpose:</a:t>
            </a:r>
            <a:r>
              <a:rPr lang="en-US" dirty="0"/>
              <a:t> Q&amp;A and conversational support.</a:t>
            </a:r>
          </a:p>
          <a:p>
            <a:r>
              <a:rPr lang="en-US" b="1" dirty="0"/>
              <a:t>Behavior:</a:t>
            </a:r>
            <a:r>
              <a:rPr lang="en-US" dirty="0"/>
              <a:t> Copilot answers questions, explains concepts, and provides guidance based on the current context.</a:t>
            </a:r>
          </a:p>
          <a:p>
            <a:r>
              <a:rPr lang="en-US" b="1" dirty="0"/>
              <a:t>Capabilities:</a:t>
            </a:r>
            <a:endParaRPr lang="en-US" dirty="0"/>
          </a:p>
          <a:p>
            <a:pPr lvl="1"/>
            <a:r>
              <a:rPr lang="en-US" dirty="0"/>
              <a:t>Responds to direct questions about code, architecture, patterns, or documentation.</a:t>
            </a:r>
          </a:p>
          <a:p>
            <a:pPr lvl="1"/>
            <a:r>
              <a:rPr lang="en-US" dirty="0"/>
              <a:t>Does not make changes—purely informational.</a:t>
            </a:r>
          </a:p>
          <a:p>
            <a:r>
              <a:rPr lang="en-US" b="1" dirty="0"/>
              <a:t>Typical Use:</a:t>
            </a:r>
            <a:r>
              <a:rPr lang="en-US" dirty="0"/>
              <a:t> When you want explanations, definitions, or advice without modifying files</a:t>
            </a:r>
          </a:p>
          <a:p>
            <a:pPr marL="54864" indent="0">
              <a:buNone/>
            </a:pPr>
            <a:endParaRPr lang="en-US" dirty="0"/>
          </a:p>
        </p:txBody>
      </p:sp>
      <p:sp>
        <p:nvSpPr>
          <p:cNvPr id="4" name="Content Placeholder 3">
            <a:extLst>
              <a:ext uri="{FF2B5EF4-FFF2-40B4-BE49-F238E27FC236}">
                <a16:creationId xmlns:a16="http://schemas.microsoft.com/office/drawing/2014/main" id="{BD46ED62-5E06-F574-985A-5FCF3D8C11D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b="1" dirty="0"/>
              <a:t>Ask</a:t>
            </a:r>
          </a:p>
          <a:p>
            <a:pPr lvl="1"/>
            <a:r>
              <a:rPr lang="en-US" dirty="0"/>
              <a:t>Edit</a:t>
            </a:r>
          </a:p>
          <a:p>
            <a:pPr lvl="1"/>
            <a:r>
              <a:rPr lang="en-US" dirty="0"/>
              <a:t>Agent</a:t>
            </a:r>
          </a:p>
        </p:txBody>
      </p:sp>
    </p:spTree>
    <p:extLst>
      <p:ext uri="{BB962C8B-B14F-4D97-AF65-F5344CB8AC3E}">
        <p14:creationId xmlns:p14="http://schemas.microsoft.com/office/powerpoint/2010/main" val="77316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D2CF2-7E36-3328-59CD-61065EA22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B2F7C-B48A-3665-CC76-EA2F54D70531}"/>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BC27A2E7-42DF-8823-E337-6BAEAC89C051}"/>
              </a:ext>
            </a:extLst>
          </p:cNvPr>
          <p:cNvSpPr>
            <a:spLocks noGrp="1"/>
          </p:cNvSpPr>
          <p:nvPr>
            <p:ph sz="half" idx="1"/>
          </p:nvPr>
        </p:nvSpPr>
        <p:spPr/>
        <p:txBody>
          <a:bodyPr/>
          <a:lstStyle/>
          <a:p>
            <a:r>
              <a:rPr lang="en-US" b="1" dirty="0"/>
              <a:t>Purpose:</a:t>
            </a:r>
            <a:r>
              <a:rPr lang="en-US" dirty="0"/>
              <a:t> Direct file editing and code/documentation changes.</a:t>
            </a:r>
          </a:p>
          <a:p>
            <a:r>
              <a:rPr lang="en-US" b="1" dirty="0"/>
              <a:t>Behavior:</a:t>
            </a:r>
            <a:r>
              <a:rPr lang="en-US" dirty="0"/>
              <a:t> Copilot makes specific edits to files as requested.</a:t>
            </a:r>
          </a:p>
          <a:p>
            <a:r>
              <a:rPr lang="en-US" b="1" dirty="0"/>
              <a:t>Capabilities:</a:t>
            </a:r>
            <a:endParaRPr lang="en-US" dirty="0"/>
          </a:p>
          <a:p>
            <a:pPr lvl="1"/>
            <a:r>
              <a:rPr lang="en-US" dirty="0"/>
              <a:t>Modifies code, documentation, or configuration files.</a:t>
            </a:r>
          </a:p>
          <a:p>
            <a:pPr lvl="1"/>
            <a:r>
              <a:rPr lang="en-US" dirty="0"/>
              <a:t>Applies patches, refactors, or adds new content.</a:t>
            </a:r>
          </a:p>
          <a:p>
            <a:pPr lvl="1"/>
            <a:r>
              <a:rPr lang="en-US" dirty="0"/>
              <a:t>Typically acts on explicit user instructions (e.g., “Add a section to </a:t>
            </a:r>
            <a:r>
              <a:rPr lang="en-US" dirty="0" err="1"/>
              <a:t>architecture.md</a:t>
            </a:r>
            <a:r>
              <a:rPr lang="en-US" dirty="0"/>
              <a:t>”).</a:t>
            </a:r>
          </a:p>
          <a:p>
            <a:r>
              <a:rPr lang="en-US" b="1" dirty="0"/>
              <a:t>Typical Use:</a:t>
            </a:r>
            <a:r>
              <a:rPr lang="en-US" dirty="0"/>
              <a:t> When you want Copilot to change or create files in the repo.</a:t>
            </a:r>
          </a:p>
          <a:p>
            <a:pPr marL="54864" indent="0">
              <a:buNone/>
            </a:pPr>
            <a:endParaRPr lang="en-US" dirty="0"/>
          </a:p>
        </p:txBody>
      </p:sp>
      <p:sp>
        <p:nvSpPr>
          <p:cNvPr id="4" name="Content Placeholder 3">
            <a:extLst>
              <a:ext uri="{FF2B5EF4-FFF2-40B4-BE49-F238E27FC236}">
                <a16:creationId xmlns:a16="http://schemas.microsoft.com/office/drawing/2014/main" id="{E12E124B-727B-AB47-B77D-4EF0B2E381EB}"/>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b="1" dirty="0"/>
              <a:t>Edit</a:t>
            </a:r>
          </a:p>
          <a:p>
            <a:pPr lvl="1"/>
            <a:r>
              <a:rPr lang="en-US" dirty="0"/>
              <a:t>Agent</a:t>
            </a:r>
          </a:p>
        </p:txBody>
      </p:sp>
    </p:spTree>
    <p:extLst>
      <p:ext uri="{BB962C8B-B14F-4D97-AF65-F5344CB8AC3E}">
        <p14:creationId xmlns:p14="http://schemas.microsoft.com/office/powerpoint/2010/main" val="188177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EA64B-DAFF-9284-D85D-7EC8F5462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04D5C-DBBC-D09E-DE7E-E9315EDCD067}"/>
              </a:ext>
            </a:extLst>
          </p:cNvPr>
          <p:cNvSpPr>
            <a:spLocks noGrp="1"/>
          </p:cNvSpPr>
          <p:nvPr>
            <p:ph type="title"/>
          </p:nvPr>
        </p:nvSpPr>
        <p:spPr/>
        <p:txBody>
          <a:bodyPr/>
          <a:lstStyle/>
          <a:p>
            <a:r>
              <a:rPr lang="en-US" dirty="0"/>
              <a:t>Copilot Capabilities</a:t>
            </a:r>
          </a:p>
        </p:txBody>
      </p:sp>
      <p:sp>
        <p:nvSpPr>
          <p:cNvPr id="3" name="Content Placeholder 2">
            <a:extLst>
              <a:ext uri="{FF2B5EF4-FFF2-40B4-BE49-F238E27FC236}">
                <a16:creationId xmlns:a16="http://schemas.microsoft.com/office/drawing/2014/main" id="{333F13A0-92CD-2AFA-EE0A-B0FDE46C26CB}"/>
              </a:ext>
            </a:extLst>
          </p:cNvPr>
          <p:cNvSpPr>
            <a:spLocks noGrp="1"/>
          </p:cNvSpPr>
          <p:nvPr>
            <p:ph sz="half" idx="1"/>
          </p:nvPr>
        </p:nvSpPr>
        <p:spPr/>
        <p:txBody>
          <a:bodyPr/>
          <a:lstStyle/>
          <a:p>
            <a:r>
              <a:rPr lang="en-US" b="1" dirty="0"/>
              <a:t>Purpose:</a:t>
            </a:r>
            <a:r>
              <a:rPr lang="en-US" dirty="0"/>
              <a:t> Autonomous, multi-step problem solving.</a:t>
            </a:r>
          </a:p>
          <a:p>
            <a:r>
              <a:rPr lang="en-US" b="1" dirty="0"/>
              <a:t>Behavior:</a:t>
            </a:r>
            <a:r>
              <a:rPr lang="en-US" dirty="0"/>
              <a:t> Copilot acts as an “agent” that plans, gathers context, and executes a sequence of actions until the user’s request is fully resolved.</a:t>
            </a:r>
          </a:p>
          <a:p>
            <a:r>
              <a:rPr lang="en-US" b="1" dirty="0"/>
              <a:t>Capabilities:</a:t>
            </a:r>
            <a:endParaRPr lang="en-US" dirty="0"/>
          </a:p>
          <a:p>
            <a:pPr lvl="1"/>
            <a:r>
              <a:rPr lang="en-US" dirty="0"/>
              <a:t>Reads files, searches the workspace, generates documentation or code, runs commands, and manages tasks.</a:t>
            </a:r>
          </a:p>
          <a:p>
            <a:pPr lvl="1"/>
            <a:r>
              <a:rPr lang="en-US" dirty="0"/>
              <a:t>Continues working until the problem is solved or cannot proceed.</a:t>
            </a:r>
          </a:p>
          <a:p>
            <a:r>
              <a:rPr lang="en-US" b="1" dirty="0"/>
              <a:t>Typical Use:</a:t>
            </a:r>
            <a:r>
              <a:rPr lang="en-US" dirty="0"/>
              <a:t> Complex tasks, architectural planning, or when you want Copilot to “take over” and drive the workflow.</a:t>
            </a:r>
          </a:p>
          <a:p>
            <a:pPr marL="54864" indent="0">
              <a:buNone/>
            </a:pPr>
            <a:endParaRPr lang="en-US" dirty="0"/>
          </a:p>
        </p:txBody>
      </p:sp>
      <p:sp>
        <p:nvSpPr>
          <p:cNvPr id="4" name="Content Placeholder 3">
            <a:extLst>
              <a:ext uri="{FF2B5EF4-FFF2-40B4-BE49-F238E27FC236}">
                <a16:creationId xmlns:a16="http://schemas.microsoft.com/office/drawing/2014/main" id="{F33925D7-BC97-264A-E49B-A67F15A74110}"/>
              </a:ext>
            </a:extLst>
          </p:cNvPr>
          <p:cNvSpPr>
            <a:spLocks noGrp="1"/>
          </p:cNvSpPr>
          <p:nvPr>
            <p:ph sz="half" idx="2"/>
          </p:nvPr>
        </p:nvSpPr>
        <p:spPr/>
        <p:txBody>
          <a:bodyPr/>
          <a:lstStyle/>
          <a:p>
            <a:r>
              <a:rPr lang="en-US" dirty="0"/>
              <a:t>Inline Completions</a:t>
            </a:r>
          </a:p>
          <a:p>
            <a:r>
              <a:rPr lang="en-US" dirty="0"/>
              <a:t>Inline Chat</a:t>
            </a:r>
          </a:p>
          <a:p>
            <a:r>
              <a:rPr lang="en-US" dirty="0"/>
              <a:t>Copilot Chat Panel</a:t>
            </a:r>
          </a:p>
          <a:p>
            <a:r>
              <a:rPr lang="en-US" dirty="0"/>
              <a:t>Modes</a:t>
            </a:r>
          </a:p>
          <a:p>
            <a:pPr lvl="1"/>
            <a:r>
              <a:rPr lang="en-US" dirty="0"/>
              <a:t>Ask</a:t>
            </a:r>
          </a:p>
          <a:p>
            <a:pPr lvl="1"/>
            <a:r>
              <a:rPr lang="en-US" dirty="0"/>
              <a:t>Edit</a:t>
            </a:r>
          </a:p>
          <a:p>
            <a:pPr lvl="1"/>
            <a:r>
              <a:rPr lang="en-US" b="1" dirty="0"/>
              <a:t>Agent</a:t>
            </a:r>
          </a:p>
        </p:txBody>
      </p:sp>
    </p:spTree>
    <p:extLst>
      <p:ext uri="{BB962C8B-B14F-4D97-AF65-F5344CB8AC3E}">
        <p14:creationId xmlns:p14="http://schemas.microsoft.com/office/powerpoint/2010/main" val="61894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F6C76-A73F-2635-8D03-4184A2BC1E7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94AC573C-3B8A-464F-9AAF-A8A8DB49DD33}"/>
              </a:ext>
            </a:extLst>
          </p:cNvPr>
          <p:cNvPicPr>
            <a:picLocks noChangeAspect="1"/>
          </p:cNvPicPr>
          <p:nvPr/>
        </p:nvPicPr>
        <p:blipFill>
          <a:blip r:embed="rId2">
            <a:extLst>
              <a:ext uri="{837473B0-CC2E-450A-ABE3-18F120FF3D39}">
                <a1611:picAttrSrcUrl xmlns:a1611="http://schemas.microsoft.com/office/drawing/2016/11/main" r:id="rId3"/>
              </a:ext>
            </a:extLst>
          </a:blip>
          <a:srcRect l="22314" r="22314"/>
          <a:stretch/>
        </p:blipFill>
        <p:spPr>
          <a:xfrm>
            <a:off x="0" y="0"/>
            <a:ext cx="6505575" cy="6858000"/>
          </a:xfrm>
          <a:prstGeom prst="rect">
            <a:avLst/>
          </a:prstGeom>
        </p:spPr>
      </p:pic>
      <p:sp>
        <p:nvSpPr>
          <p:cNvPr id="5" name="Rectangle 4">
            <a:extLst>
              <a:ext uri="{FF2B5EF4-FFF2-40B4-BE49-F238E27FC236}">
                <a16:creationId xmlns:a16="http://schemas.microsoft.com/office/drawing/2014/main" id="{17C4AF02-6DF1-474E-E0D1-6E9D7FA373C4}"/>
              </a:ext>
            </a:extLst>
          </p:cNvPr>
          <p:cNvSpPr/>
          <p:nvPr/>
        </p:nvSpPr>
        <p:spPr>
          <a:xfrm>
            <a:off x="6505575" y="-1"/>
            <a:ext cx="5686425" cy="685800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rial" panose="020B0604020202020204" pitchFamily="34" charset="0"/>
              </a:rPr>
              <a:t> </a:t>
            </a:r>
          </a:p>
        </p:txBody>
      </p:sp>
      <p:sp>
        <p:nvSpPr>
          <p:cNvPr id="7" name="Text Placeholder 2">
            <a:extLst>
              <a:ext uri="{FF2B5EF4-FFF2-40B4-BE49-F238E27FC236}">
                <a16:creationId xmlns:a16="http://schemas.microsoft.com/office/drawing/2014/main" id="{2241FA41-8DEC-8D05-6EEE-5A218ACA2EF5}"/>
              </a:ext>
            </a:extLst>
          </p:cNvPr>
          <p:cNvSpPr txBox="1">
            <a:spLocks/>
          </p:cNvSpPr>
          <p:nvPr/>
        </p:nvSpPr>
        <p:spPr>
          <a:xfrm>
            <a:off x="7217702" y="1407225"/>
            <a:ext cx="4536494" cy="4586251"/>
          </a:xfrm>
          <a:prstGeom prst="rect">
            <a:avLst/>
          </a:prstGeom>
        </p:spPr>
        <p:txBody>
          <a:bodyPr lIns="0" tIns="0" rIns="0" bIns="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600"/>
              </a:lnSpc>
              <a:spcAft>
                <a:spcPts val="1000"/>
              </a:spcAft>
              <a:buNone/>
            </a:pPr>
            <a:r>
              <a:rPr lang="en-US" sz="2400" b="1" dirty="0">
                <a:solidFill>
                  <a:schemeClr val="bg1"/>
                </a:solidFill>
              </a:rPr>
              <a:t>When to use Agent Mode:</a:t>
            </a:r>
          </a:p>
          <a:p>
            <a:r>
              <a:rPr lang="en-US" sz="2400" dirty="0">
                <a:solidFill>
                  <a:schemeClr val="bg1"/>
                </a:solidFill>
              </a:rPr>
              <a:t>When a task spans multiple files or requires orchestration</a:t>
            </a:r>
          </a:p>
          <a:p>
            <a:r>
              <a:rPr lang="en-US" sz="2400" dirty="0">
                <a:solidFill>
                  <a:schemeClr val="bg1"/>
                </a:solidFill>
              </a:rPr>
              <a:t>For codebase-wide refactoring or analysis</a:t>
            </a:r>
          </a:p>
          <a:p>
            <a:r>
              <a:rPr lang="en-US" sz="2400" dirty="0">
                <a:solidFill>
                  <a:schemeClr val="bg1"/>
                </a:solidFill>
              </a:rPr>
              <a:t>To automate repetitive or evaluation-heavy workflows</a:t>
            </a:r>
          </a:p>
          <a:p>
            <a:r>
              <a:rPr lang="en-US" sz="2400" dirty="0">
                <a:solidFill>
                  <a:schemeClr val="bg1"/>
                </a:solidFill>
              </a:rPr>
              <a:t>When you want Copilot to propose and execute a plan, not just a single edit</a:t>
            </a:r>
            <a:endParaRPr lang="en-US" sz="2000" dirty="0">
              <a:solidFill>
                <a:schemeClr val="bg1"/>
              </a:solidFill>
            </a:endParaRPr>
          </a:p>
          <a:p>
            <a:pPr marL="0" indent="0">
              <a:lnSpc>
                <a:spcPts val="3600"/>
              </a:lnSpc>
              <a:spcAft>
                <a:spcPts val="1000"/>
              </a:spcAft>
              <a:buNone/>
            </a:pPr>
            <a:endParaRPr lang="en-US" sz="2400" dirty="0">
              <a:solidFill>
                <a:schemeClr val="bg1"/>
              </a:solidFill>
            </a:endParaRPr>
          </a:p>
        </p:txBody>
      </p:sp>
      <p:sp>
        <p:nvSpPr>
          <p:cNvPr id="8" name="Rectangle 7">
            <a:extLst>
              <a:ext uri="{FF2B5EF4-FFF2-40B4-BE49-F238E27FC236}">
                <a16:creationId xmlns:a16="http://schemas.microsoft.com/office/drawing/2014/main" id="{A347886D-2173-BC3B-AEC5-B4B05B616A56}"/>
              </a:ext>
            </a:extLst>
          </p:cNvPr>
          <p:cNvSpPr/>
          <p:nvPr/>
        </p:nvSpPr>
        <p:spPr>
          <a:xfrm rot="2700000">
            <a:off x="6208700" y="875226"/>
            <a:ext cx="593748" cy="5937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9">
            <a:extLst>
              <a:ext uri="{FF2B5EF4-FFF2-40B4-BE49-F238E27FC236}">
                <a16:creationId xmlns:a16="http://schemas.microsoft.com/office/drawing/2014/main" id="{33976758-DC73-EF3B-3F95-022E47BB3D3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175D4B48-FFA5-7D40-9EA7-31B4854DE5AA}" type="slidenum">
              <a:rPr lang="en-US" b="0" i="0" smtClean="0">
                <a:latin typeface="Arial" panose="020B0604020202020204" pitchFamily="34" charset="0"/>
                <a:ea typeface="Arial Regular" charset="0"/>
                <a:cs typeface="Arial" panose="020B0604020202020204" pitchFamily="34" charset="0"/>
              </a:rPr>
              <a:t>16</a:t>
            </a:fld>
            <a:endParaRPr lang="en-US" b="0" i="0">
              <a:latin typeface="Arial" panose="020B0604020202020204" pitchFamily="34" charset="0"/>
              <a:ea typeface="Arial Regular" charset="0"/>
              <a:cs typeface="Arial" panose="020B0604020202020204" pitchFamily="34" charset="0"/>
            </a:endParaRPr>
          </a:p>
        </p:txBody>
      </p:sp>
      <p:sp>
        <p:nvSpPr>
          <p:cNvPr id="16" name="Oval 15">
            <a:extLst>
              <a:ext uri="{FF2B5EF4-FFF2-40B4-BE49-F238E27FC236}">
                <a16:creationId xmlns:a16="http://schemas.microsoft.com/office/drawing/2014/main" id="{4EE61FCE-10E7-DEA2-5E1D-E3DB79AEA35F}"/>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Graphic 2" descr="Open quotation mark with solid fill">
            <a:extLst>
              <a:ext uri="{FF2B5EF4-FFF2-40B4-BE49-F238E27FC236}">
                <a16:creationId xmlns:a16="http://schemas.microsoft.com/office/drawing/2014/main" id="{5B41199E-4D13-278E-C00B-320A78770901}"/>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4815" y="340395"/>
            <a:ext cx="1975104" cy="1975104"/>
          </a:xfrm>
          <a:prstGeom prst="rect">
            <a:avLst/>
          </a:prstGeom>
        </p:spPr>
      </p:pic>
      <p:pic>
        <p:nvPicPr>
          <p:cNvPr id="4" name="Graphic 3" descr="Open quotation mark with solid fill">
            <a:extLst>
              <a:ext uri="{FF2B5EF4-FFF2-40B4-BE49-F238E27FC236}">
                <a16:creationId xmlns:a16="http://schemas.microsoft.com/office/drawing/2014/main" id="{864F2BED-4401-BADC-3710-D135458F6A17}"/>
              </a:ext>
            </a:extLst>
          </p:cNvPr>
          <p:cNvPicPr>
            <a:picLocks noChangeAspect="1"/>
          </p:cNvPicPr>
          <p:nvPr/>
        </p:nvPicPr>
        <p:blipFill>
          <a:blip r:embed="rId4">
            <a:alphaModFix amt="19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912096" y="4466612"/>
            <a:ext cx="1975104" cy="1975104"/>
          </a:xfrm>
          <a:prstGeom prst="rect">
            <a:avLst/>
          </a:prstGeom>
        </p:spPr>
      </p:pic>
      <p:sp>
        <p:nvSpPr>
          <p:cNvPr id="2" name="TextBox 1">
            <a:extLst>
              <a:ext uri="{FF2B5EF4-FFF2-40B4-BE49-F238E27FC236}">
                <a16:creationId xmlns:a16="http://schemas.microsoft.com/office/drawing/2014/main" id="{8B6BBB78-1C9B-40AA-7A3E-2873780DCCCA}"/>
              </a:ext>
            </a:extLst>
          </p:cNvPr>
          <p:cNvSpPr txBox="1"/>
          <p:nvPr/>
        </p:nvSpPr>
        <p:spPr>
          <a:xfrm>
            <a:off x="0" y="6858000"/>
            <a:ext cx="6505575" cy="230832"/>
          </a:xfrm>
          <a:prstGeom prst="rect">
            <a:avLst/>
          </a:prstGeom>
          <a:noFill/>
        </p:spPr>
        <p:txBody>
          <a:bodyPr wrap="square" rtlCol="0">
            <a:spAutoFit/>
          </a:bodyPr>
          <a:lstStyle/>
          <a:p>
            <a:r>
              <a:rPr lang="en-US" sz="900">
                <a:hlinkClick r:id="rId3" tooltip="https://iblnews.org/facing-the-advances-of-ai-software-engineers-will-evolve-but-not-suffer-extinction/"/>
              </a:rPr>
              <a:t>This Photo</a:t>
            </a:r>
            <a:r>
              <a:rPr lang="en-US" sz="900"/>
              <a:t> by Unknown Author is licensed under </a:t>
            </a:r>
            <a:r>
              <a:rPr lang="en-US" sz="900">
                <a:hlinkClick r:id="rId6" tooltip="https://creativecommons.org/licenses/by/3.0/"/>
              </a:rPr>
              <a:t>CC BY</a:t>
            </a:r>
            <a:endParaRPr lang="en-US" sz="900"/>
          </a:p>
        </p:txBody>
      </p:sp>
    </p:spTree>
    <p:extLst>
      <p:ext uri="{BB962C8B-B14F-4D97-AF65-F5344CB8AC3E}">
        <p14:creationId xmlns:p14="http://schemas.microsoft.com/office/powerpoint/2010/main" val="24220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l="2987" r="2987"/>
          <a:stretch/>
        </p:blipFill>
        <p:spPr>
          <a:xfrm>
            <a:off x="0" y="0"/>
            <a:ext cx="12191999" cy="6858000"/>
          </a:xfrm>
          <a:prstGeom prst="rect">
            <a:avLst/>
          </a:prstGeom>
        </p:spPr>
      </p:pic>
      <p:sp>
        <p:nvSpPr>
          <p:cNvPr id="36" name="Rectangle 35">
            <a:extLst>
              <a:ext uri="{FF2B5EF4-FFF2-40B4-BE49-F238E27FC236}">
                <a16:creationId xmlns:a16="http://schemas.microsoft.com/office/drawing/2014/main" id="{0FA4EFC0-4937-451D-B63D-654F04CB6697}"/>
              </a:ext>
            </a:extLst>
          </p:cNvPr>
          <p:cNvSpPr/>
          <p:nvPr/>
        </p:nvSpPr>
        <p:spPr>
          <a:xfrm flipV="1">
            <a:off x="1" y="-36803"/>
            <a:ext cx="12191999" cy="687065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Arial Regular" charset="0"/>
              <a:ea typeface="+mn-ea"/>
              <a:cs typeface="+mn-cs"/>
            </a:endParaRPr>
          </a:p>
        </p:txBody>
      </p:sp>
      <p:sp>
        <p:nvSpPr>
          <p:cNvPr id="35" name="Rectangle 34">
            <a:extLst>
              <a:ext uri="{FF2B5EF4-FFF2-40B4-BE49-F238E27FC236}">
                <a16:creationId xmlns:a16="http://schemas.microsoft.com/office/drawing/2014/main" id="{A9B7153A-18F8-4D4F-BD58-5554D3287BEC}"/>
              </a:ext>
            </a:extLst>
          </p:cNvPr>
          <p:cNvSpPr/>
          <p:nvPr/>
        </p:nvSpPr>
        <p:spPr>
          <a:xfrm>
            <a:off x="1763485" y="1041144"/>
            <a:ext cx="9125712" cy="460857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p>
        </p:txBody>
      </p:sp>
      <p:sp>
        <p:nvSpPr>
          <p:cNvPr id="3" name="Rectangle 2"/>
          <p:cNvSpPr/>
          <p:nvPr/>
        </p:nvSpPr>
        <p:spPr>
          <a:xfrm>
            <a:off x="6558209" y="2420608"/>
            <a:ext cx="3652591" cy="247760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Create, update, and track tasks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Assign tasks to team members</a:t>
            </a:r>
          </a:p>
          <a:p>
            <a:pPr marL="0" marR="0" lvl="0" indent="0" algn="l" defTabSz="914400" rtl="0" eaLnBrk="1" fontAlgn="auto" latinLnBrk="0" hangingPunct="1">
              <a:lnSpc>
                <a:spcPct val="100000"/>
              </a:lnSpc>
              <a:spcBef>
                <a:spcPts val="0"/>
              </a:spcBef>
              <a:spcAft>
                <a:spcPts val="2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charset="0"/>
                <a:ea typeface="+mn-ea"/>
                <a:cs typeface="+mn-cs"/>
              </a:rPr>
              <a:t>Monitor task status and history</a:t>
            </a:r>
          </a:p>
          <a:p>
            <a:pPr marL="0" marR="0" lvl="0" indent="0" algn="l" defTabSz="914400" rtl="0" eaLnBrk="1" fontAlgn="auto" latinLnBrk="0" hangingPunct="1">
              <a:lnSpc>
                <a:spcPct val="100000"/>
              </a:lnSpc>
              <a:spcBef>
                <a:spcPts val="0"/>
              </a:spcBef>
              <a:spcAft>
                <a:spcPts val="2600"/>
              </a:spcAft>
              <a:buClrTx/>
              <a:buSzTx/>
              <a:buFontTx/>
              <a:buNone/>
              <a:tabLst/>
              <a:defRPr/>
            </a:pPr>
            <a:r>
              <a:rPr lang="en-US" dirty="0">
                <a:solidFill>
                  <a:srgbClr val="FFFFFF"/>
                </a:solidFill>
                <a:latin typeface="Arial" charset="0"/>
              </a:rPr>
              <a:t>Integrate with modern APIs and infrastructure</a:t>
            </a:r>
            <a:endParaRPr kumimoji="0" lang="en-US" sz="18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3" name="Pentagon 20"/>
          <p:cNvSpPr/>
          <p:nvPr/>
        </p:nvSpPr>
        <p:spPr>
          <a:xfrm>
            <a:off x="1916800" y="1025604"/>
            <a:ext cx="3274947" cy="4651330"/>
          </a:xfrm>
          <a:custGeom>
            <a:avLst/>
            <a:gdLst>
              <a:gd name="connsiteX0" fmla="*/ 0 w 863083"/>
              <a:gd name="connsiteY0" fmla="*/ 0 h 2153232"/>
              <a:gd name="connsiteX1" fmla="*/ 793372 w 863083"/>
              <a:gd name="connsiteY1" fmla="*/ 0 h 2153232"/>
              <a:gd name="connsiteX2" fmla="*/ 863083 w 863083"/>
              <a:gd name="connsiteY2" fmla="*/ 1076616 h 2153232"/>
              <a:gd name="connsiteX3" fmla="*/ 793372 w 863083"/>
              <a:gd name="connsiteY3" fmla="*/ 2153232 h 2153232"/>
              <a:gd name="connsiteX4" fmla="*/ 0 w 863083"/>
              <a:gd name="connsiteY4" fmla="*/ 2153232 h 2153232"/>
              <a:gd name="connsiteX5" fmla="*/ 0 w 863083"/>
              <a:gd name="connsiteY5" fmla="*/ 0 h 2153232"/>
              <a:gd name="connsiteX0" fmla="*/ 0 w 1039254"/>
              <a:gd name="connsiteY0" fmla="*/ 0 h 2153232"/>
              <a:gd name="connsiteX1" fmla="*/ 793372 w 1039254"/>
              <a:gd name="connsiteY1" fmla="*/ 0 h 2153232"/>
              <a:gd name="connsiteX2" fmla="*/ 1039254 w 1039254"/>
              <a:gd name="connsiteY2" fmla="*/ 1085005 h 2153232"/>
              <a:gd name="connsiteX3" fmla="*/ 793372 w 1039254"/>
              <a:gd name="connsiteY3" fmla="*/ 2153232 h 2153232"/>
              <a:gd name="connsiteX4" fmla="*/ 0 w 1039254"/>
              <a:gd name="connsiteY4" fmla="*/ 2153232 h 2153232"/>
              <a:gd name="connsiteX5" fmla="*/ 0 w 1039254"/>
              <a:gd name="connsiteY5" fmla="*/ 0 h 2153232"/>
              <a:gd name="connsiteX0" fmla="*/ 0 w 923485"/>
              <a:gd name="connsiteY0" fmla="*/ 0 h 2153232"/>
              <a:gd name="connsiteX1" fmla="*/ 793372 w 923485"/>
              <a:gd name="connsiteY1" fmla="*/ 0 h 2153232"/>
              <a:gd name="connsiteX2" fmla="*/ 923485 w 923485"/>
              <a:gd name="connsiteY2" fmla="*/ 1063666 h 2153232"/>
              <a:gd name="connsiteX3" fmla="*/ 793372 w 923485"/>
              <a:gd name="connsiteY3" fmla="*/ 2153232 h 2153232"/>
              <a:gd name="connsiteX4" fmla="*/ 0 w 923485"/>
              <a:gd name="connsiteY4" fmla="*/ 2153232 h 2153232"/>
              <a:gd name="connsiteX5" fmla="*/ 0 w 923485"/>
              <a:gd name="connsiteY5" fmla="*/ 0 h 215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3485" h="2153232">
                <a:moveTo>
                  <a:pt x="0" y="0"/>
                </a:moveTo>
                <a:lnTo>
                  <a:pt x="793372" y="0"/>
                </a:lnTo>
                <a:lnTo>
                  <a:pt x="923485" y="1063666"/>
                </a:lnTo>
                <a:lnTo>
                  <a:pt x="793372" y="2153232"/>
                </a:lnTo>
                <a:lnTo>
                  <a:pt x="0" y="2153232"/>
                </a:lnTo>
                <a:lnTo>
                  <a:pt x="0" y="0"/>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36626737-F0AF-3C45-8E8C-D7DA40D1EDBF}"/>
              </a:ext>
            </a:extLst>
          </p:cNvPr>
          <p:cNvSpPr/>
          <p:nvPr/>
        </p:nvSpPr>
        <p:spPr>
          <a:xfrm>
            <a:off x="1" y="1025604"/>
            <a:ext cx="2286000" cy="4651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303B"/>
              </a:solidFill>
              <a:effectLst/>
              <a:uLnTx/>
              <a:uFillTx/>
              <a:latin typeface="Arial" panose="020B0604020202020204" pitchFamily="34" charset="0"/>
              <a:ea typeface="+mn-ea"/>
              <a:cs typeface="+mn-cs"/>
            </a:endParaRPr>
          </a:p>
        </p:txBody>
      </p:sp>
      <p:sp>
        <p:nvSpPr>
          <p:cNvPr id="25" name="Title 1"/>
          <p:cNvSpPr txBox="1">
            <a:spLocks/>
          </p:cNvSpPr>
          <p:nvPr/>
        </p:nvSpPr>
        <p:spPr>
          <a:xfrm>
            <a:off x="318587" y="1922563"/>
            <a:ext cx="4728131" cy="454999"/>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2B215D"/>
                </a:solidFill>
                <a:effectLst/>
                <a:uLnTx/>
                <a:uFillTx/>
                <a:latin typeface="Arial" panose="020B0604020202020204" pitchFamily="34" charset="0"/>
                <a:ea typeface="+mj-ea"/>
                <a:cs typeface="Arial" panose="020B0604020202020204" pitchFamily="34" charset="0"/>
              </a:rPr>
              <a:t>Welcome to the Labs</a:t>
            </a:r>
          </a:p>
        </p:txBody>
      </p:sp>
      <p:sp>
        <p:nvSpPr>
          <p:cNvPr id="6" name="Text Placeholder 2">
            <a:extLst>
              <a:ext uri="{FF2B5EF4-FFF2-40B4-BE49-F238E27FC236}">
                <a16:creationId xmlns:a16="http://schemas.microsoft.com/office/drawing/2014/main" id="{72BDC0B6-F834-B748-8064-6ECB55943A4C}"/>
              </a:ext>
            </a:extLst>
          </p:cNvPr>
          <p:cNvSpPr>
            <a:spLocks noGrp="1"/>
          </p:cNvSpPr>
          <p:nvPr>
            <p:ph type="body" sz="quarter" idx="10"/>
          </p:nvPr>
        </p:nvSpPr>
        <p:spPr>
          <a:xfrm>
            <a:off x="303213" y="2378241"/>
            <a:ext cx="4474563" cy="2987504"/>
          </a:xfrm>
        </p:spPr>
        <p:txBody>
          <a:bodyPr/>
          <a:lstStyle/>
          <a:p>
            <a:pPr>
              <a:lnSpc>
                <a:spcPts val="2500"/>
              </a:lnSpc>
            </a:pPr>
            <a:r>
              <a:rPr lang="en-US" sz="1600" b="1" dirty="0" err="1"/>
              <a:t>TaskManager</a:t>
            </a:r>
            <a:r>
              <a:rPr lang="en-US" sz="1600" dirty="0"/>
              <a:t> is a hypothetical, modern .NET application designed to help teams organize, track, and manage tasks efficiently. Throughout these labs, you’ll work on real-world scenarios—refactoring legacy code, adding new features, and improving test coverage—using Clean Architecture and Domain-Driven Design.</a:t>
            </a:r>
          </a:p>
          <a:p>
            <a:pPr>
              <a:lnSpc>
                <a:spcPts val="2500"/>
              </a:lnSpc>
            </a:pPr>
            <a:endParaRPr lang="en-US" dirty="0"/>
          </a:p>
        </p:txBody>
      </p:sp>
      <p:pic>
        <p:nvPicPr>
          <p:cNvPr id="29" name="Picture 28"/>
          <p:cNvPicPr>
            <a:picLocks noChangeAspect="1"/>
          </p:cNvPicPr>
          <p:nvPr/>
        </p:nvPicPr>
        <p:blipFill>
          <a:blip r:embed="rId4"/>
          <a:stretch>
            <a:fillRect/>
          </a:stretch>
        </p:blipFill>
        <p:spPr>
          <a:xfrm>
            <a:off x="6080578" y="2435969"/>
            <a:ext cx="375196" cy="352056"/>
          </a:xfrm>
          <a:prstGeom prst="rect">
            <a:avLst/>
          </a:prstGeom>
        </p:spPr>
      </p:pic>
      <p:sp>
        <p:nvSpPr>
          <p:cNvPr id="30" name="Text Placeholder 2">
            <a:extLst>
              <a:ext uri="{FF2B5EF4-FFF2-40B4-BE49-F238E27FC236}">
                <a16:creationId xmlns:a16="http://schemas.microsoft.com/office/drawing/2014/main" id="{72BDC0B6-F834-B748-8064-6ECB55943A4C}"/>
              </a:ext>
            </a:extLst>
          </p:cNvPr>
          <p:cNvSpPr txBox="1">
            <a:spLocks/>
          </p:cNvSpPr>
          <p:nvPr/>
        </p:nvSpPr>
        <p:spPr>
          <a:xfrm>
            <a:off x="6080578" y="1675424"/>
            <a:ext cx="3211481" cy="405982"/>
          </a:xfrm>
          <a:prstGeom prst="rect">
            <a:avLst/>
          </a:prstGeom>
        </p:spPr>
        <p:txBody>
          <a:bodyPr lIns="0" rIns="0"/>
          <a:lstStyle>
            <a:lvl1pPr marL="0" indent="0" algn="l" defTabSz="914400" rtl="0" eaLnBrk="1" latinLnBrk="0" hangingPunct="1">
              <a:lnSpc>
                <a:spcPts val="2000"/>
              </a:lnSpc>
              <a:spcBef>
                <a:spcPts val="0"/>
              </a:spcBef>
              <a:buClr>
                <a:srgbClr val="F3B949"/>
              </a:buClr>
              <a:buSzPct val="100000"/>
              <a:buFont typeface="Arial" panose="020B0604020202020204" pitchFamily="34" charset="0"/>
              <a:buNone/>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1pPr>
            <a:lvl2pPr marL="6858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2pPr>
            <a:lvl3pPr marL="1143000" indent="-173736" algn="l" defTabSz="914400" rtl="0" eaLnBrk="1" latinLnBrk="0" hangingPunct="1">
              <a:lnSpc>
                <a:spcPts val="2400"/>
              </a:lnSpc>
              <a:spcBef>
                <a:spcPts val="500"/>
              </a:spcBef>
              <a:buClr>
                <a:srgbClr val="F3B949"/>
              </a:buClr>
              <a:buSzPct val="100000"/>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3pPr>
            <a:lvl4pPr marL="1712214" indent="-285750" algn="l" defTabSz="914400" rtl="0" eaLnBrk="1" latinLnBrk="0" hangingPunct="1">
              <a:lnSpc>
                <a:spcPts val="2000"/>
              </a:lnSpc>
              <a:spcBef>
                <a:spcPts val="500"/>
              </a:spcBef>
              <a:buClr>
                <a:srgbClr val="7F7F7F"/>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173736" algn="l" defTabSz="914400" rtl="0" eaLnBrk="1" latinLnBrk="0" hangingPunct="1">
              <a:lnSpc>
                <a:spcPts val="2000"/>
              </a:lnSpc>
              <a:spcBef>
                <a:spcPts val="500"/>
              </a:spcBef>
              <a:buClr>
                <a:srgbClr val="412D5D"/>
              </a:buClr>
              <a:buSzPct val="100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Open Sans" panose="020B0606030504020204" pitchFamily="34" charset="0"/>
                <a:cs typeface="Arial"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500"/>
              </a:lnSpc>
              <a:spcBef>
                <a:spcPts val="0"/>
              </a:spcBef>
              <a:spcAft>
                <a:spcPts val="0"/>
              </a:spcAft>
              <a:buClr>
                <a:srgbClr val="F3B949"/>
              </a:buClr>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Key Features:</a:t>
            </a:r>
          </a:p>
        </p:txBody>
      </p:sp>
      <p:pic>
        <p:nvPicPr>
          <p:cNvPr id="33" name="Picture 32"/>
          <p:cNvPicPr>
            <a:picLocks noChangeAspect="1"/>
          </p:cNvPicPr>
          <p:nvPr/>
        </p:nvPicPr>
        <p:blipFill>
          <a:blip r:embed="rId4"/>
          <a:stretch>
            <a:fillRect/>
          </a:stretch>
        </p:blipFill>
        <p:spPr>
          <a:xfrm>
            <a:off x="6080578" y="3046467"/>
            <a:ext cx="375196" cy="352056"/>
          </a:xfrm>
          <a:prstGeom prst="rect">
            <a:avLst/>
          </a:prstGeom>
        </p:spPr>
      </p:pic>
      <p:pic>
        <p:nvPicPr>
          <p:cNvPr id="34" name="Picture 33"/>
          <p:cNvPicPr>
            <a:picLocks noChangeAspect="1"/>
          </p:cNvPicPr>
          <p:nvPr/>
        </p:nvPicPr>
        <p:blipFill>
          <a:blip r:embed="rId4"/>
          <a:stretch>
            <a:fillRect/>
          </a:stretch>
        </p:blipFill>
        <p:spPr>
          <a:xfrm>
            <a:off x="6080578" y="3656965"/>
            <a:ext cx="375196" cy="352056"/>
          </a:xfrm>
          <a:prstGeom prst="rect">
            <a:avLst/>
          </a:prstGeom>
        </p:spPr>
      </p:pic>
      <p:pic>
        <p:nvPicPr>
          <p:cNvPr id="5" name="Picture 4"/>
          <p:cNvPicPr>
            <a:picLocks noChangeAspect="1"/>
          </p:cNvPicPr>
          <p:nvPr/>
        </p:nvPicPr>
        <p:blipFill>
          <a:blip r:embed="rId5"/>
          <a:stretch>
            <a:fillRect/>
          </a:stretch>
        </p:blipFill>
        <p:spPr>
          <a:xfrm>
            <a:off x="302683" y="6447689"/>
            <a:ext cx="1300483" cy="181711"/>
          </a:xfrm>
          <a:prstGeom prst="rect">
            <a:avLst/>
          </a:prstGeom>
        </p:spPr>
      </p:pic>
      <p:sp>
        <p:nvSpPr>
          <p:cNvPr id="38" name="Slide Number Placeholder 9">
            <a:extLst>
              <a:ext uri="{FF2B5EF4-FFF2-40B4-BE49-F238E27FC236}">
                <a16:creationId xmlns:a16="http://schemas.microsoft.com/office/drawing/2014/main" id="{0404AC99-427C-B449-B113-72810D4747E0}"/>
              </a:ext>
            </a:extLst>
          </p:cNvPr>
          <p:cNvSpPr txBox="1">
            <a:spLocks/>
          </p:cNvSpPr>
          <p:nvPr/>
        </p:nvSpPr>
        <p:spPr>
          <a:xfrm>
            <a:off x="11575172" y="6387536"/>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pPr marL="0" marR="0" lvl="0" indent="0" algn="ctr" defTabSz="765273" rtl="0" eaLnBrk="1" fontAlgn="base" latinLnBrk="0" hangingPunct="1">
              <a:lnSpc>
                <a:spcPct val="100000"/>
              </a:lnSpc>
              <a:spcBef>
                <a:spcPct val="0"/>
              </a:spcBef>
              <a:spcAft>
                <a:spcPct val="0"/>
              </a:spcAft>
              <a:buClrTx/>
              <a:buSzTx/>
              <a:buFontTx/>
              <a:buNone/>
              <a:tabLst/>
              <a:defRPr/>
            </a:pPr>
            <a:fld id="{658E7663-DBD7-964C-969F-6A17EEB90402}" type="slidenum">
              <a:rPr kumimoji="0" lang="en-US" sz="1200" b="0" i="0" u="none" strike="noStrike" kern="1200" cap="none" spc="0" normalizeH="0" baseline="0" noProof="0" smtClean="0">
                <a:ln>
                  <a:noFill/>
                </a:ln>
                <a:solidFill>
                  <a:srgbClr val="FFFFFF"/>
                </a:solidFill>
                <a:effectLst/>
                <a:uLnTx/>
                <a:uFillTx/>
                <a:latin typeface="Arial" panose="020B0604020202020204" pitchFamily="34" charset="0"/>
                <a:ea typeface="Arial Regular" charset="0"/>
                <a:cs typeface="Arial" panose="020B0604020202020204" pitchFamily="34" charset="0"/>
              </a:rPr>
              <a:pPr marL="0" marR="0" lvl="0" indent="0" algn="ctr" defTabSz="76527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Arial Regular" charset="0"/>
              <a:cs typeface="Arial" panose="020B0604020202020204" pitchFamily="34" charset="0"/>
            </a:endParaRPr>
          </a:p>
        </p:txBody>
      </p:sp>
      <p:sp>
        <p:nvSpPr>
          <p:cNvPr id="39" name="Oval 38">
            <a:extLst>
              <a:ext uri="{FF2B5EF4-FFF2-40B4-BE49-F238E27FC236}">
                <a16:creationId xmlns:a16="http://schemas.microsoft.com/office/drawing/2014/main" id="{C5D123E9-E46D-3344-A340-D5DAB06A17A7}"/>
              </a:ext>
            </a:extLst>
          </p:cNvPr>
          <p:cNvSpPr/>
          <p:nvPr/>
        </p:nvSpPr>
        <p:spPr>
          <a:xfrm>
            <a:off x="11548645" y="6257185"/>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pic>
        <p:nvPicPr>
          <p:cNvPr id="2" name="Picture 1">
            <a:extLst>
              <a:ext uri="{FF2B5EF4-FFF2-40B4-BE49-F238E27FC236}">
                <a16:creationId xmlns:a16="http://schemas.microsoft.com/office/drawing/2014/main" id="{3EEE1F16-4AE2-9768-0A72-4D441ACDA0D4}"/>
              </a:ext>
            </a:extLst>
          </p:cNvPr>
          <p:cNvPicPr>
            <a:picLocks noChangeAspect="1"/>
          </p:cNvPicPr>
          <p:nvPr/>
        </p:nvPicPr>
        <p:blipFill>
          <a:blip r:embed="rId4"/>
          <a:stretch>
            <a:fillRect/>
          </a:stretch>
        </p:blipFill>
        <p:spPr>
          <a:xfrm>
            <a:off x="6075328" y="4242366"/>
            <a:ext cx="375196" cy="352056"/>
          </a:xfrm>
          <a:prstGeom prst="rect">
            <a:avLst/>
          </a:prstGeom>
        </p:spPr>
      </p:pic>
      <p:sp>
        <p:nvSpPr>
          <p:cNvPr id="8" name="TextBox 7">
            <a:extLst>
              <a:ext uri="{FF2B5EF4-FFF2-40B4-BE49-F238E27FC236}">
                <a16:creationId xmlns:a16="http://schemas.microsoft.com/office/drawing/2014/main" id="{A559A9E9-1671-2814-69DF-0940F5A19420}"/>
              </a:ext>
            </a:extLst>
          </p:cNvPr>
          <p:cNvSpPr txBox="1"/>
          <p:nvPr/>
        </p:nvSpPr>
        <p:spPr>
          <a:xfrm>
            <a:off x="1837765" y="5816856"/>
            <a:ext cx="9051432" cy="830997"/>
          </a:xfrm>
          <a:prstGeom prst="rect">
            <a:avLst/>
          </a:prstGeom>
          <a:solidFill>
            <a:schemeClr val="bg1"/>
          </a:solidFill>
        </p:spPr>
        <p:txBody>
          <a:bodyPr wrap="square">
            <a:spAutoFit/>
          </a:bodyPr>
          <a:lstStyle/>
          <a:p>
            <a:r>
              <a:rPr lang="en-US" sz="1600" dirty="0">
                <a:latin typeface="Arial" panose="020B0604020202020204" pitchFamily="34" charset="0"/>
                <a:cs typeface="Arial" panose="020B0604020202020204" pitchFamily="34" charset="0"/>
              </a:rPr>
              <a:t>This app provides a practical playground for learning best practices in .NET development, TDD, and refactoring. You’ll encounter legacy code, design new features, and apply professional workflows—all in a safe, workshop environment.</a:t>
            </a:r>
          </a:p>
        </p:txBody>
      </p:sp>
    </p:spTree>
    <p:extLst>
      <p:ext uri="{BB962C8B-B14F-4D97-AF65-F5344CB8AC3E}">
        <p14:creationId xmlns:p14="http://schemas.microsoft.com/office/powerpoint/2010/main" val="54514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E9AEF14-B4F8-5BDD-D3B3-2D411FE95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BE86AC-AEDD-AD53-C3E8-DF438CB9E2A6}"/>
              </a:ext>
            </a:extLst>
          </p:cNvPr>
          <p:cNvSpPr>
            <a:spLocks noGrp="1"/>
          </p:cNvSpPr>
          <p:nvPr>
            <p:ph type="title"/>
          </p:nvPr>
        </p:nvSpPr>
        <p:spPr>
          <a:xfrm>
            <a:off x="511277" y="490654"/>
            <a:ext cx="3884259" cy="5876692"/>
          </a:xfrm>
          <a:solidFill>
            <a:srgbClr val="FDB824"/>
          </a:solidFill>
        </p:spPr>
        <p:txBody>
          <a:bodyPr anchor="ctr"/>
          <a:lstStyle/>
          <a:p>
            <a:r>
              <a:rPr lang="en-US" dirty="0"/>
              <a:t>AI and TDD</a:t>
            </a:r>
          </a:p>
        </p:txBody>
      </p:sp>
    </p:spTree>
    <p:extLst>
      <p:ext uri="{BB962C8B-B14F-4D97-AF65-F5344CB8AC3E}">
        <p14:creationId xmlns:p14="http://schemas.microsoft.com/office/powerpoint/2010/main" val="12362303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BEA1-81E3-C020-B60D-51180F64C70F}"/>
              </a:ext>
            </a:extLst>
          </p:cNvPr>
          <p:cNvSpPr>
            <a:spLocks noGrp="1"/>
          </p:cNvSpPr>
          <p:nvPr>
            <p:ph type="title"/>
          </p:nvPr>
        </p:nvSpPr>
        <p:spPr>
          <a:xfrm>
            <a:off x="3713229" y="3108200"/>
            <a:ext cx="4765542" cy="641600"/>
          </a:xfrm>
        </p:spPr>
        <p:txBody>
          <a:bodyPr/>
          <a:lstStyle/>
          <a:p>
            <a:r>
              <a:rPr lang="en-US" dirty="0"/>
              <a:t>TDD Matters even with AI</a:t>
            </a:r>
          </a:p>
        </p:txBody>
      </p:sp>
    </p:spTree>
    <p:extLst>
      <p:ext uri="{BB962C8B-B14F-4D97-AF65-F5344CB8AC3E}">
        <p14:creationId xmlns:p14="http://schemas.microsoft.com/office/powerpoint/2010/main" val="307766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D24F7-93DE-6A8A-C507-0062B022D6DC}"/>
            </a:ext>
          </a:extLst>
        </p:cNvPr>
        <p:cNvGrpSpPr/>
        <p:nvPr/>
      </p:nvGrpSpPr>
      <p:grpSpPr>
        <a:xfrm>
          <a:off x="0" y="0"/>
          <a:ext cx="0" cy="0"/>
          <a:chOff x="0" y="0"/>
          <a:chExt cx="0" cy="0"/>
        </a:xfrm>
      </p:grpSpPr>
      <p:sp>
        <p:nvSpPr>
          <p:cNvPr id="31" name="Moon 30">
            <a:extLst>
              <a:ext uri="{FF2B5EF4-FFF2-40B4-BE49-F238E27FC236}">
                <a16:creationId xmlns:a16="http://schemas.microsoft.com/office/drawing/2014/main" id="{29870E16-D0BE-4E1B-27DD-833FE1B388BF}"/>
              </a:ext>
            </a:extLst>
          </p:cNvPr>
          <p:cNvSpPr/>
          <p:nvPr/>
        </p:nvSpPr>
        <p:spPr>
          <a:xfrm>
            <a:off x="4675188" y="-766763"/>
            <a:ext cx="3094037" cy="8283576"/>
          </a:xfrm>
          <a:prstGeom prst="mo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41987" name="Shape 248">
            <a:extLst>
              <a:ext uri="{FF2B5EF4-FFF2-40B4-BE49-F238E27FC236}">
                <a16:creationId xmlns:a16="http://schemas.microsoft.com/office/drawing/2014/main" id="{8C91D3A9-FD8F-B3FF-D9B5-656C657A1E36}"/>
              </a:ext>
            </a:extLst>
          </p:cNvPr>
          <p:cNvCxnSpPr>
            <a:cxnSpLocks/>
            <a:stCxn id="28" idx="4"/>
            <a:endCxn id="6" idx="0"/>
          </p:cNvCxnSpPr>
          <p:nvPr/>
        </p:nvCxnSpPr>
        <p:spPr bwMode="auto">
          <a:xfrm>
            <a:off x="827882" y="1230534"/>
            <a:ext cx="3969" cy="4300888"/>
          </a:xfrm>
          <a:prstGeom prst="straightConnector1">
            <a:avLst/>
          </a:prstGeom>
          <a:noFill/>
          <a:ln w="25400">
            <a:solidFill>
              <a:schemeClr val="bg2"/>
            </a:solidFill>
            <a:round/>
            <a:headEnd/>
            <a:tailEnd/>
          </a:ln>
          <a:extLst>
            <a:ext uri="{909E8E84-426E-40DD-AFC4-6F175D3DCCD1}">
              <a14:hiddenFill xmlns:a14="http://schemas.microsoft.com/office/drawing/2010/main">
                <a:noFill/>
              </a14:hiddenFill>
            </a:ext>
          </a:extLst>
        </p:spPr>
      </p:cxnSp>
      <p:sp>
        <p:nvSpPr>
          <p:cNvPr id="14" name="Shape 253">
            <a:extLst>
              <a:ext uri="{FF2B5EF4-FFF2-40B4-BE49-F238E27FC236}">
                <a16:creationId xmlns:a16="http://schemas.microsoft.com/office/drawing/2014/main" id="{F53D200C-438D-05B2-E0B5-07A2A19DB57B}"/>
              </a:ext>
            </a:extLst>
          </p:cNvPr>
          <p:cNvSpPr>
            <a:spLocks noChangeArrowheads="1"/>
          </p:cNvSpPr>
          <p:nvPr/>
        </p:nvSpPr>
        <p:spPr bwMode="auto">
          <a:xfrm>
            <a:off x="728663" y="483257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41989" name="Shape 246">
            <a:extLst>
              <a:ext uri="{FF2B5EF4-FFF2-40B4-BE49-F238E27FC236}">
                <a16:creationId xmlns:a16="http://schemas.microsoft.com/office/drawing/2014/main" id="{4638C66A-4609-712C-28BF-F694691954BE}"/>
              </a:ext>
            </a:extLst>
          </p:cNvPr>
          <p:cNvSpPr txBox="1">
            <a:spLocks noChangeArrowheads="1"/>
          </p:cNvSpPr>
          <p:nvPr/>
        </p:nvSpPr>
        <p:spPr bwMode="auto">
          <a:xfrm>
            <a:off x="1925638" y="897159"/>
            <a:ext cx="43846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ts val="3000"/>
              </a:lnSpc>
              <a:buSzPct val="25000"/>
            </a:pPr>
            <a:r>
              <a:rPr lang="en-US" altLang="en-US" sz="2200" dirty="0">
                <a:ea typeface="Muli" panose="02000503000000000000" pitchFamily="2" charset="77"/>
                <a:cs typeface="Arial" panose="020B0604020202020204" pitchFamily="34" charset="0"/>
                <a:sym typeface="PT Sans" panose="020B0503020203020204" pitchFamily="34" charset="77"/>
              </a:rPr>
              <a:t>Setup &amp; Introduction</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Copilot Feature Overview</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TDD with Copilot</a:t>
            </a:r>
          </a:p>
          <a:p>
            <a:pPr eaLnBrk="1" hangingPunct="1">
              <a:lnSpc>
                <a:spcPts val="3000"/>
              </a:lnSpc>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Requirements -&gt; Code</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pPr>
            <a:r>
              <a:rPr lang="en-US" altLang="en-US" sz="2200" dirty="0">
                <a:ea typeface="Muli Light" panose="02000303000000000000" pitchFamily="2" charset="77"/>
                <a:cs typeface="Arial" panose="020B0604020202020204" pitchFamily="34" charset="0"/>
                <a:sym typeface="PT Sans" panose="020B0503020203020204" pitchFamily="34" charset="77"/>
              </a:rPr>
              <a:t>Generation &amp; Refactoring</a:t>
            </a:r>
            <a:endParaRPr lang="en-US" altLang="en-US" sz="1600" b="1" i="1"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Testing &amp; Workflow</a:t>
            </a:r>
          </a:p>
          <a:p>
            <a:pPr eaLnBrk="1" hangingPunct="1">
              <a:lnSpc>
                <a:spcPts val="3000"/>
              </a:lnSpc>
              <a:buSzPct val="25000"/>
            </a:pPr>
            <a:endParaRPr lang="en-US" altLang="en-US" sz="2200" dirty="0">
              <a:ea typeface="Muli Light" panose="02000303000000000000" pitchFamily="2" charset="77"/>
              <a:cs typeface="Arial" panose="020B0604020202020204" pitchFamily="34" charset="0"/>
              <a:sym typeface="PT Sans" panose="020B0503020203020204" pitchFamily="34" charset="77"/>
            </a:endParaRPr>
          </a:p>
          <a:p>
            <a:pPr eaLnBrk="1" hangingPunct="1">
              <a:lnSpc>
                <a:spcPts val="3000"/>
              </a:lnSpc>
              <a:buSzPct val="25000"/>
            </a:pPr>
            <a:r>
              <a:rPr lang="en-US" altLang="en-US" sz="2200" dirty="0">
                <a:ea typeface="Muli Light" panose="02000303000000000000" pitchFamily="2" charset="77"/>
                <a:cs typeface="Arial" panose="020B0604020202020204" pitchFamily="34" charset="0"/>
                <a:sym typeface="PT Sans" panose="020B0503020203020204" pitchFamily="34" charset="77"/>
              </a:rPr>
              <a:t>Wrap-Up &amp; Discussion</a:t>
            </a:r>
          </a:p>
        </p:txBody>
      </p:sp>
      <p:sp>
        <p:nvSpPr>
          <p:cNvPr id="25" name="Shape 253">
            <a:extLst>
              <a:ext uri="{FF2B5EF4-FFF2-40B4-BE49-F238E27FC236}">
                <a16:creationId xmlns:a16="http://schemas.microsoft.com/office/drawing/2014/main" id="{1B53BDBE-7E7F-95A6-7714-6BEDC8C07F30}"/>
              </a:ext>
            </a:extLst>
          </p:cNvPr>
          <p:cNvSpPr>
            <a:spLocks noChangeArrowheads="1"/>
          </p:cNvSpPr>
          <p:nvPr/>
        </p:nvSpPr>
        <p:spPr bwMode="auto">
          <a:xfrm>
            <a:off x="728663" y="4072159"/>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6" name="Shape 253">
            <a:extLst>
              <a:ext uri="{FF2B5EF4-FFF2-40B4-BE49-F238E27FC236}">
                <a16:creationId xmlns:a16="http://schemas.microsoft.com/office/drawing/2014/main" id="{04949BA6-0E06-E9B1-02F1-DA0830188235}"/>
              </a:ext>
            </a:extLst>
          </p:cNvPr>
          <p:cNvSpPr>
            <a:spLocks noChangeArrowheads="1"/>
          </p:cNvSpPr>
          <p:nvPr/>
        </p:nvSpPr>
        <p:spPr bwMode="auto">
          <a:xfrm>
            <a:off x="728663" y="3311747"/>
            <a:ext cx="198437" cy="200025"/>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8" name="Shape 253">
            <a:extLst>
              <a:ext uri="{FF2B5EF4-FFF2-40B4-BE49-F238E27FC236}">
                <a16:creationId xmlns:a16="http://schemas.microsoft.com/office/drawing/2014/main" id="{B5C027D9-3682-E260-E855-ABEB5A345ECD}"/>
              </a:ext>
            </a:extLst>
          </p:cNvPr>
          <p:cNvSpPr>
            <a:spLocks noChangeArrowheads="1"/>
          </p:cNvSpPr>
          <p:nvPr/>
        </p:nvSpPr>
        <p:spPr bwMode="auto">
          <a:xfrm>
            <a:off x="728663" y="1028922"/>
            <a:ext cx="198437" cy="201612"/>
          </a:xfrm>
          <a:prstGeom prst="ellipse">
            <a:avLst/>
          </a:prstGeom>
          <a:solidFill>
            <a:srgbClr val="FFB612"/>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29" name="Shape 253">
            <a:extLst>
              <a:ext uri="{FF2B5EF4-FFF2-40B4-BE49-F238E27FC236}">
                <a16:creationId xmlns:a16="http://schemas.microsoft.com/office/drawing/2014/main" id="{C6ABE6CF-214F-E88B-DB78-A2D5BB3A66A6}"/>
              </a:ext>
            </a:extLst>
          </p:cNvPr>
          <p:cNvSpPr>
            <a:spLocks noChangeArrowheads="1"/>
          </p:cNvSpPr>
          <p:nvPr/>
        </p:nvSpPr>
        <p:spPr bwMode="auto">
          <a:xfrm>
            <a:off x="728663" y="1789334"/>
            <a:ext cx="198437" cy="201613"/>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30" name="Shape 253">
            <a:extLst>
              <a:ext uri="{FF2B5EF4-FFF2-40B4-BE49-F238E27FC236}">
                <a16:creationId xmlns:a16="http://schemas.microsoft.com/office/drawing/2014/main" id="{29AB3283-83BA-951B-DEF0-9A43B73309A5}"/>
              </a:ext>
            </a:extLst>
          </p:cNvPr>
          <p:cNvSpPr>
            <a:spLocks noChangeArrowheads="1"/>
          </p:cNvSpPr>
          <p:nvPr/>
        </p:nvSpPr>
        <p:spPr bwMode="auto">
          <a:xfrm>
            <a:off x="728663" y="2549747"/>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17" name="TextBox 16">
            <a:extLst>
              <a:ext uri="{FF2B5EF4-FFF2-40B4-BE49-F238E27FC236}">
                <a16:creationId xmlns:a16="http://schemas.microsoft.com/office/drawing/2014/main" id="{1E0B70D4-3514-5093-A390-312072C09C0B}"/>
              </a:ext>
            </a:extLst>
          </p:cNvPr>
          <p:cNvSpPr txBox="1">
            <a:spLocks noChangeArrowheads="1"/>
          </p:cNvSpPr>
          <p:nvPr/>
        </p:nvSpPr>
        <p:spPr bwMode="auto">
          <a:xfrm>
            <a:off x="962025" y="868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01</a:t>
            </a:r>
          </a:p>
        </p:txBody>
      </p:sp>
      <p:sp>
        <p:nvSpPr>
          <p:cNvPr id="18" name="TextBox 17">
            <a:extLst>
              <a:ext uri="{FF2B5EF4-FFF2-40B4-BE49-F238E27FC236}">
                <a16:creationId xmlns:a16="http://schemas.microsoft.com/office/drawing/2014/main" id="{6B70497D-9A9B-8176-A0FA-15E57F917504}"/>
              </a:ext>
            </a:extLst>
          </p:cNvPr>
          <p:cNvSpPr txBox="1">
            <a:spLocks noChangeArrowheads="1"/>
          </p:cNvSpPr>
          <p:nvPr/>
        </p:nvSpPr>
        <p:spPr bwMode="auto">
          <a:xfrm>
            <a:off x="962025" y="16385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02</a:t>
            </a:r>
          </a:p>
        </p:txBody>
      </p:sp>
      <p:sp>
        <p:nvSpPr>
          <p:cNvPr id="19" name="TextBox 18">
            <a:extLst>
              <a:ext uri="{FF2B5EF4-FFF2-40B4-BE49-F238E27FC236}">
                <a16:creationId xmlns:a16="http://schemas.microsoft.com/office/drawing/2014/main" id="{2AB15351-442A-C952-2FCB-634AE0DFDC49}"/>
              </a:ext>
            </a:extLst>
          </p:cNvPr>
          <p:cNvSpPr txBox="1">
            <a:spLocks noChangeArrowheads="1"/>
          </p:cNvSpPr>
          <p:nvPr/>
        </p:nvSpPr>
        <p:spPr bwMode="auto">
          <a:xfrm>
            <a:off x="962025" y="2386234"/>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03</a:t>
            </a:r>
          </a:p>
        </p:txBody>
      </p:sp>
      <p:sp>
        <p:nvSpPr>
          <p:cNvPr id="20" name="TextBox 19">
            <a:extLst>
              <a:ext uri="{FF2B5EF4-FFF2-40B4-BE49-F238E27FC236}">
                <a16:creationId xmlns:a16="http://schemas.microsoft.com/office/drawing/2014/main" id="{32EF882C-BA70-35F8-9D76-9515BF01BE75}"/>
              </a:ext>
            </a:extLst>
          </p:cNvPr>
          <p:cNvSpPr txBox="1">
            <a:spLocks noChangeArrowheads="1"/>
          </p:cNvSpPr>
          <p:nvPr/>
        </p:nvSpPr>
        <p:spPr bwMode="auto">
          <a:xfrm>
            <a:off x="962025" y="3154584"/>
            <a:ext cx="72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04</a:t>
            </a:r>
          </a:p>
        </p:txBody>
      </p:sp>
      <p:sp>
        <p:nvSpPr>
          <p:cNvPr id="21" name="TextBox 20">
            <a:extLst>
              <a:ext uri="{FF2B5EF4-FFF2-40B4-BE49-F238E27FC236}">
                <a16:creationId xmlns:a16="http://schemas.microsoft.com/office/drawing/2014/main" id="{70BA8AA8-28EF-EE32-E516-60DB11CA42FC}"/>
              </a:ext>
            </a:extLst>
          </p:cNvPr>
          <p:cNvSpPr txBox="1">
            <a:spLocks noChangeArrowheads="1"/>
          </p:cNvSpPr>
          <p:nvPr/>
        </p:nvSpPr>
        <p:spPr bwMode="auto">
          <a:xfrm>
            <a:off x="962025" y="3913409"/>
            <a:ext cx="7223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05</a:t>
            </a:r>
          </a:p>
        </p:txBody>
      </p:sp>
      <p:sp>
        <p:nvSpPr>
          <p:cNvPr id="22" name="TextBox 21">
            <a:extLst>
              <a:ext uri="{FF2B5EF4-FFF2-40B4-BE49-F238E27FC236}">
                <a16:creationId xmlns:a16="http://schemas.microsoft.com/office/drawing/2014/main" id="{16BE26D3-D392-F075-99ED-9929E3A00257}"/>
              </a:ext>
            </a:extLst>
          </p:cNvPr>
          <p:cNvSpPr txBox="1">
            <a:spLocks noChangeArrowheads="1"/>
          </p:cNvSpPr>
          <p:nvPr/>
        </p:nvSpPr>
        <p:spPr bwMode="auto">
          <a:xfrm>
            <a:off x="962025" y="466747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06</a:t>
            </a:r>
          </a:p>
        </p:txBody>
      </p:sp>
      <p:pic>
        <p:nvPicPr>
          <p:cNvPr id="2" name="Picture 1">
            <a:extLst>
              <a:ext uri="{FF2B5EF4-FFF2-40B4-BE49-F238E27FC236}">
                <a16:creationId xmlns:a16="http://schemas.microsoft.com/office/drawing/2014/main" id="{624B0952-3132-313E-E8CF-FC2F92FD6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75" y="0"/>
            <a:ext cx="5170488"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2" name="Title 2">
            <a:extLst>
              <a:ext uri="{FF2B5EF4-FFF2-40B4-BE49-F238E27FC236}">
                <a16:creationId xmlns:a16="http://schemas.microsoft.com/office/drawing/2014/main" id="{FFD00E5C-3E5B-435B-246A-F65AC8F50A6B}"/>
              </a:ext>
            </a:extLst>
          </p:cNvPr>
          <p:cNvSpPr>
            <a:spLocks noGrp="1" noChangeArrowheads="1"/>
          </p:cNvSpPr>
          <p:nvPr>
            <p:ph type="title"/>
          </p:nvPr>
        </p:nvSpPr>
        <p:spPr bwMode="auto">
          <a:xfrm>
            <a:off x="303213" y="228600"/>
            <a:ext cx="4256087"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tIns="45720" rIns="91440" bIns="45720" numCol="1" anchor="t" anchorCtr="0" compatLnSpc="1">
            <a:prstTxWarp prst="textNoShape">
              <a:avLst/>
            </a:prstTxWarp>
          </a:bodyPr>
          <a:lstStyle/>
          <a:p>
            <a:r>
              <a:rPr lang="en-US" altLang="en-US"/>
              <a:t>Table of contents</a:t>
            </a:r>
            <a:br>
              <a:rPr lang="en-US" altLang="en-US">
                <a:cs typeface="Open Sans" panose="020B0606030504020204" pitchFamily="34" charset="0"/>
              </a:rPr>
            </a:br>
            <a:endParaRPr lang="en-US" altLang="en-US"/>
          </a:p>
        </p:txBody>
      </p:sp>
      <p:sp>
        <p:nvSpPr>
          <p:cNvPr id="6" name="Shape 253">
            <a:extLst>
              <a:ext uri="{FF2B5EF4-FFF2-40B4-BE49-F238E27FC236}">
                <a16:creationId xmlns:a16="http://schemas.microsoft.com/office/drawing/2014/main" id="{3F63F768-5638-31CA-B5CD-65B356390EFC}"/>
              </a:ext>
            </a:extLst>
          </p:cNvPr>
          <p:cNvSpPr>
            <a:spLocks noChangeArrowheads="1"/>
          </p:cNvSpPr>
          <p:nvPr/>
        </p:nvSpPr>
        <p:spPr bwMode="auto">
          <a:xfrm>
            <a:off x="732632" y="5531422"/>
            <a:ext cx="198437" cy="201612"/>
          </a:xfrm>
          <a:prstGeom prst="ellipse">
            <a:avLst/>
          </a:prstGeom>
          <a:solidFill>
            <a:schemeClr val="accent1"/>
          </a:solidFill>
          <a:ln w="34925">
            <a:solidFill>
              <a:schemeClr val="bg1"/>
            </a:solidFill>
            <a:round/>
            <a:headEnd/>
            <a:tailEnd/>
          </a:ln>
        </p:spPr>
        <p:txBody>
          <a:bodyPr lIns="91425" tIns="45700" rIns="91425" bIns="457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solidFill>
                <a:schemeClr val="accent1"/>
              </a:solidFill>
              <a:ea typeface="Open Sans" panose="020B0606030504020204" pitchFamily="34" charset="0"/>
              <a:cs typeface="Arial" panose="020B0604020202020204" pitchFamily="34" charset="0"/>
              <a:sym typeface="Arial" panose="020B0604020202020204" pitchFamily="34" charset="0"/>
            </a:endParaRPr>
          </a:p>
        </p:txBody>
      </p:sp>
      <p:sp>
        <p:nvSpPr>
          <p:cNvPr id="7" name="TextBox 6">
            <a:extLst>
              <a:ext uri="{FF2B5EF4-FFF2-40B4-BE49-F238E27FC236}">
                <a16:creationId xmlns:a16="http://schemas.microsoft.com/office/drawing/2014/main" id="{3F5F8DBE-A841-6B4E-7F24-C66F33674121}"/>
              </a:ext>
            </a:extLst>
          </p:cNvPr>
          <p:cNvSpPr txBox="1">
            <a:spLocks noChangeArrowheads="1"/>
          </p:cNvSpPr>
          <p:nvPr/>
        </p:nvSpPr>
        <p:spPr bwMode="auto">
          <a:xfrm>
            <a:off x="965994" y="5366322"/>
            <a:ext cx="722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dirty="0">
                <a:solidFill>
                  <a:schemeClr val="accent1"/>
                </a:solidFill>
                <a:ea typeface="Muli ExtraLight" panose="02000303000000000000" pitchFamily="2" charset="77"/>
                <a:cs typeface="Arial" panose="020B0604020202020204" pitchFamily="34" charset="0"/>
              </a:rPr>
              <a:t>07</a:t>
            </a:r>
          </a:p>
        </p:txBody>
      </p:sp>
    </p:spTree>
    <p:extLst>
      <p:ext uri="{BB962C8B-B14F-4D97-AF65-F5344CB8AC3E}">
        <p14:creationId xmlns:p14="http://schemas.microsoft.com/office/powerpoint/2010/main" val="116161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childTnLst>
                                </p:cTn>
                              </p:par>
                              <p:par>
                                <p:cTn id="29" presetID="42"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1000"/>
                                        <p:tgtEl>
                                          <p:spTgt spid="20"/>
                                        </p:tgtEl>
                                      </p:cBhvr>
                                    </p:animEffect>
                                    <p:anim calcmode="lin" valueType="num">
                                      <p:cBhvr>
                                        <p:cTn id="47" dur="1000" fill="hold"/>
                                        <p:tgtEl>
                                          <p:spTgt spid="20"/>
                                        </p:tgtEl>
                                        <p:attrNameLst>
                                          <p:attrName>ppt_x</p:attrName>
                                        </p:attrNameLst>
                                      </p:cBhvr>
                                      <p:tavLst>
                                        <p:tav tm="0">
                                          <p:val>
                                            <p:strVal val="#ppt_x"/>
                                          </p:val>
                                        </p:tav>
                                        <p:tav tm="100000">
                                          <p:val>
                                            <p:strVal val="#ppt_x"/>
                                          </p:val>
                                        </p:tav>
                                      </p:tavLst>
                                    </p:anim>
                                    <p:anim calcmode="lin" valueType="num">
                                      <p:cBhvr>
                                        <p:cTn id="48" dur="1000" fill="hold"/>
                                        <p:tgtEl>
                                          <p:spTgt spid="20"/>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000"/>
                                        <p:tgtEl>
                                          <p:spTgt spid="31"/>
                                        </p:tgtEl>
                                      </p:cBhvr>
                                    </p:animEffect>
                                    <p:anim calcmode="lin" valueType="num">
                                      <p:cBhvr>
                                        <p:cTn id="62" dur="1000" fill="hold"/>
                                        <p:tgtEl>
                                          <p:spTgt spid="31"/>
                                        </p:tgtEl>
                                        <p:attrNameLst>
                                          <p:attrName>ppt_x</p:attrName>
                                        </p:attrNameLst>
                                      </p:cBhvr>
                                      <p:tavLst>
                                        <p:tav tm="0">
                                          <p:val>
                                            <p:strVal val="#ppt_x"/>
                                          </p:val>
                                        </p:tav>
                                        <p:tav tm="100000">
                                          <p:val>
                                            <p:strVal val="#ppt_x"/>
                                          </p:val>
                                        </p:tav>
                                      </p:tavLst>
                                    </p:anim>
                                    <p:anim calcmode="lin" valueType="num">
                                      <p:cBhvr>
                                        <p:cTn id="63" dur="1000" fill="hold"/>
                                        <p:tgtEl>
                                          <p:spTgt spid="31"/>
                                        </p:tgtEl>
                                        <p:attrNameLst>
                                          <p:attrName>ppt_y</p:attrName>
                                        </p:attrNameLst>
                                      </p:cBhvr>
                                      <p:tavLst>
                                        <p:tav tm="0">
                                          <p:val>
                                            <p:strVal val="#ppt_y+.1"/>
                                          </p:val>
                                        </p:tav>
                                        <p:tav tm="100000">
                                          <p:val>
                                            <p:strVal val="#ppt_y"/>
                                          </p:val>
                                        </p:tav>
                                      </p:tavLst>
                                    </p:anim>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1000"/>
                                        <p:tgtEl>
                                          <p:spTgt spid="2"/>
                                        </p:tgtEl>
                                      </p:cBhvr>
                                    </p:animEffect>
                                  </p:childTnLst>
                                </p:cTn>
                              </p:par>
                              <p:par>
                                <p:cTn id="68" presetID="23" presetClass="entr" presetSubtype="16" fill="hold" nodeType="withEffect">
                                  <p:stCondLst>
                                    <p:cond delay="0"/>
                                  </p:stCondLst>
                                  <p:childTnLst>
                                    <p:set>
                                      <p:cBhvr>
                                        <p:cTn id="69" dur="1" fill="hold">
                                          <p:stCondLst>
                                            <p:cond delay="0"/>
                                          </p:stCondLst>
                                        </p:cTn>
                                        <p:tgtEl>
                                          <p:spTgt spid="6"/>
                                        </p:tgtEl>
                                        <p:attrNameLst>
                                          <p:attrName>style.visibility</p:attrName>
                                        </p:attrNameLst>
                                      </p:cBhvr>
                                      <p:to>
                                        <p:strVal val="visible"/>
                                      </p:to>
                                    </p:set>
                                    <p:anim calcmode="lin" valueType="num">
                                      <p:cBhvr>
                                        <p:cTn id="70" dur="500" fill="hold"/>
                                        <p:tgtEl>
                                          <p:spTgt spid="6"/>
                                        </p:tgtEl>
                                        <p:attrNameLst>
                                          <p:attrName>ppt_w</p:attrName>
                                        </p:attrNameLst>
                                      </p:cBhvr>
                                      <p:tavLst>
                                        <p:tav tm="0">
                                          <p:val>
                                            <p:fltVal val="0"/>
                                          </p:val>
                                        </p:tav>
                                        <p:tav tm="100000">
                                          <p:val>
                                            <p:strVal val="#ppt_w"/>
                                          </p:val>
                                        </p:tav>
                                      </p:tavLst>
                                    </p:anim>
                                    <p:anim calcmode="lin" valueType="num">
                                      <p:cBhvr>
                                        <p:cTn id="71" dur="500" fill="hold"/>
                                        <p:tgtEl>
                                          <p:spTgt spid="6"/>
                                        </p:tgtEl>
                                        <p:attrNameLst>
                                          <p:attrName>ppt_h</p:attrName>
                                        </p:attrNameLst>
                                      </p:cBhvr>
                                      <p:tavLst>
                                        <p:tav tm="0">
                                          <p:val>
                                            <p:fltVal val="0"/>
                                          </p:val>
                                        </p:tav>
                                        <p:tav tm="100000">
                                          <p:val>
                                            <p:strVal val="#ppt_h"/>
                                          </p:val>
                                        </p:tav>
                                      </p:tavLst>
                                    </p:anim>
                                  </p:childTnLst>
                                </p:cTn>
                              </p:par>
                              <p:par>
                                <p:cTn id="72" presetID="42" presetClass="entr" presetSubtype="0" fill="hold" nodeType="with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1000"/>
                                        <p:tgtEl>
                                          <p:spTgt spid="7"/>
                                        </p:tgtEl>
                                      </p:cBhvr>
                                    </p:animEffect>
                                    <p:anim calcmode="lin" valueType="num">
                                      <p:cBhvr>
                                        <p:cTn id="75" dur="1000" fill="hold"/>
                                        <p:tgtEl>
                                          <p:spTgt spid="7"/>
                                        </p:tgtEl>
                                        <p:attrNameLst>
                                          <p:attrName>ppt_x</p:attrName>
                                        </p:attrNameLst>
                                      </p:cBhvr>
                                      <p:tavLst>
                                        <p:tav tm="0">
                                          <p:val>
                                            <p:strVal val="#ppt_x"/>
                                          </p:val>
                                        </p:tav>
                                        <p:tav tm="100000">
                                          <p:val>
                                            <p:strVal val="#ppt_x"/>
                                          </p:val>
                                        </p:tav>
                                      </p:tavLst>
                                    </p:anim>
                                    <p:anim calcmode="lin" valueType="num">
                                      <p:cBhvr>
                                        <p:cTn id="7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4" grpId="0" animBg="1"/>
      <p:bldP spid="25" grpId="0" animBg="1"/>
      <p:bldP spid="26" grpId="0" animBg="1"/>
      <p:bldP spid="28" grpId="0" animBg="1"/>
      <p:bldP spid="29" grpId="0" animBg="1"/>
      <p:bldP spid="30" grpId="0" animBg="1"/>
      <p:bldP spid="17" grpId="0"/>
      <p:bldP spid="18" grpId="0"/>
      <p:bldP spid="19" grpId="0"/>
      <p:bldP spid="20" grpId="0"/>
      <p:bldP spid="21" grpId="0"/>
      <p:bldP spid="22" grpId="0"/>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7373-4430-F0A0-8BF3-0E4723A3F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FA727-06F0-A59E-8DF8-52137C74AFAA}"/>
              </a:ext>
            </a:extLst>
          </p:cNvPr>
          <p:cNvSpPr>
            <a:spLocks noGrp="1"/>
          </p:cNvSpPr>
          <p:nvPr>
            <p:ph type="title"/>
          </p:nvPr>
        </p:nvSpPr>
        <p:spPr/>
        <p:txBody>
          <a:bodyPr/>
          <a:lstStyle/>
          <a:p>
            <a:r>
              <a:rPr lang="en-US" dirty="0"/>
              <a:t>TDD Matters even with AI</a:t>
            </a:r>
          </a:p>
        </p:txBody>
      </p:sp>
      <p:sp>
        <p:nvSpPr>
          <p:cNvPr id="4" name="Text Placeholder 3">
            <a:extLst>
              <a:ext uri="{FF2B5EF4-FFF2-40B4-BE49-F238E27FC236}">
                <a16:creationId xmlns:a16="http://schemas.microsoft.com/office/drawing/2014/main" id="{F46E47E6-7311-A1E8-3C4D-288B48AEF5E8}"/>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CB7F5E1D-CC53-7618-53DB-A0063ABFAB47}"/>
              </a:ext>
            </a:extLst>
          </p:cNvPr>
          <p:cNvSpPr>
            <a:spLocks noGrp="1"/>
          </p:cNvSpPr>
          <p:nvPr>
            <p:ph type="body" sz="quarter" idx="11"/>
          </p:nvPr>
        </p:nvSpPr>
        <p:spPr/>
        <p:txBody>
          <a:bodyPr anchor="ctr"/>
          <a:lstStyle/>
          <a:p>
            <a:pPr>
              <a:lnSpc>
                <a:spcPct val="150000"/>
              </a:lnSpc>
            </a:pPr>
            <a:r>
              <a:rPr lang="en-US" sz="3600" dirty="0"/>
              <a:t>Tests still define behavior before code</a:t>
            </a:r>
          </a:p>
          <a:p>
            <a:pPr>
              <a:lnSpc>
                <a:spcPct val="150000"/>
              </a:lnSpc>
            </a:pPr>
            <a:r>
              <a:rPr lang="en-US" sz="3600" dirty="0"/>
              <a:t>Copilot Instructions as pair programmer rules</a:t>
            </a:r>
          </a:p>
        </p:txBody>
      </p:sp>
    </p:spTree>
    <p:extLst>
      <p:ext uri="{BB962C8B-B14F-4D97-AF65-F5344CB8AC3E}">
        <p14:creationId xmlns:p14="http://schemas.microsoft.com/office/powerpoint/2010/main" val="294400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20883-7DC1-52F1-23DD-AB29092F03D1}"/>
            </a:ext>
          </a:extLst>
        </p:cNvPr>
        <p:cNvGrpSpPr/>
        <p:nvPr/>
      </p:nvGrpSpPr>
      <p:grpSpPr>
        <a:xfrm>
          <a:off x="0" y="0"/>
          <a:ext cx="0" cy="0"/>
          <a:chOff x="0" y="0"/>
          <a:chExt cx="0" cy="0"/>
        </a:xfrm>
      </p:grpSpPr>
      <p:pic>
        <p:nvPicPr>
          <p:cNvPr id="3" name="Picture Placeholder 2" descr="3D code background">
            <a:extLst>
              <a:ext uri="{FF2B5EF4-FFF2-40B4-BE49-F238E27FC236}">
                <a16:creationId xmlns:a16="http://schemas.microsoft.com/office/drawing/2014/main" id="{BF28AF22-F7CB-2627-AE8B-7C447A72B75F}"/>
              </a:ext>
            </a:extLst>
          </p:cNvPr>
          <p:cNvPicPr>
            <a:picLocks noGrp="1" noChangeAspect="1"/>
          </p:cNvPicPr>
          <p:nvPr>
            <p:ph type="pic" sz="quarter" idx="10"/>
          </p:nvPr>
        </p:nvPicPr>
        <p:blipFill>
          <a:blip r:embed="rId2">
            <a:alphaModFix amt="50000"/>
          </a:blip>
          <a:srcRect l="150" r="150"/>
          <a:stretch>
            <a:fillRect/>
          </a:stretch>
        </p:blipFill>
        <p:spPr bwMode="auto">
          <a:xfrm>
            <a:off x="3016250" y="1476375"/>
            <a:ext cx="6208713" cy="3849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Title 1">
            <a:extLst>
              <a:ext uri="{FF2B5EF4-FFF2-40B4-BE49-F238E27FC236}">
                <a16:creationId xmlns:a16="http://schemas.microsoft.com/office/drawing/2014/main" id="{77AE6F20-C574-8068-D274-72931AA82F3D}"/>
              </a:ext>
            </a:extLst>
          </p:cNvPr>
          <p:cNvSpPr>
            <a:spLocks noGrp="1" noChangeArrowheads="1"/>
          </p:cNvSpPr>
          <p:nvPr>
            <p:ph type="title"/>
          </p:nvPr>
        </p:nvSpPr>
        <p:spPr bwMode="auto">
          <a:xfrm>
            <a:off x="323056" y="177230"/>
            <a:ext cx="11585575" cy="522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Lab 1 – Test-Driven Development</a:t>
            </a:r>
          </a:p>
        </p:txBody>
      </p:sp>
      <p:sp>
        <p:nvSpPr>
          <p:cNvPr id="4" name="TextBox 3">
            <a:extLst>
              <a:ext uri="{FF2B5EF4-FFF2-40B4-BE49-F238E27FC236}">
                <a16:creationId xmlns:a16="http://schemas.microsoft.com/office/drawing/2014/main" id="{0D99F1DC-26A5-35C1-4E29-E66537C6CCD8}"/>
              </a:ext>
            </a:extLst>
          </p:cNvPr>
          <p:cNvSpPr txBox="1"/>
          <p:nvPr/>
        </p:nvSpPr>
        <p:spPr>
          <a:xfrm>
            <a:off x="2991643" y="2577516"/>
            <a:ext cx="6233320" cy="1702967"/>
          </a:xfrm>
          <a:prstGeom prst="rect">
            <a:avLst/>
          </a:prstGeom>
          <a:solidFill>
            <a:schemeClr val="tx1"/>
          </a:solidFill>
        </p:spPr>
        <p:txBody>
          <a:bodyPr wrap="square" rtlCol="0" anchor="ctr">
            <a:spAutoFit/>
          </a:bodyPr>
          <a:lstStyle/>
          <a:p>
            <a:pPr marL="285750" indent="-285750" algn="l">
              <a:lnSpc>
                <a:spcPct val="150000"/>
              </a:lnSpc>
              <a:buFont typeface="Arial" panose="020B0604020202020204" pitchFamily="34" charset="0"/>
              <a:buChar char="•"/>
            </a:pPr>
            <a:r>
              <a:rPr lang="en-US" b="1" dirty="0">
                <a:solidFill>
                  <a:schemeClr val="bg1"/>
                </a:solidFill>
                <a:latin typeface="Arial" panose="020B0604020202020204" pitchFamily="34" charset="0"/>
                <a:ea typeface="Open Sans" panose="020B0606030504020204" pitchFamily="34" charset="0"/>
                <a:cs typeface="Arial" panose="020B0604020202020204" pitchFamily="34" charset="0"/>
              </a:rPr>
              <a:t>Goal</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Apply Red-Green-Refactor with AI</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Design interface -&gt; Generate failing tests -&gt; Implement -&gt; Refactor</a:t>
            </a:r>
          </a:p>
          <a:p>
            <a:pPr marL="285750" indent="-285750" algn="l">
              <a:lnSpc>
                <a:spcPct val="150000"/>
              </a:lnSpc>
              <a:buFont typeface="Arial" panose="020B0604020202020204" pitchFamily="34" charset="0"/>
              <a:buChar char="•"/>
            </a:pP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Use `.</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github</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/copilot-</a:t>
            </a:r>
            <a:r>
              <a:rPr lang="en-US" dirty="0" err="1">
                <a:solidFill>
                  <a:schemeClr val="bg1"/>
                </a:solidFill>
                <a:latin typeface="Arial" panose="020B0604020202020204" pitchFamily="34" charset="0"/>
                <a:ea typeface="Open Sans" panose="020B0606030504020204" pitchFamily="34" charset="0"/>
                <a:cs typeface="Arial" panose="020B0604020202020204" pitchFamily="34" charset="0"/>
              </a:rPr>
              <a:t>instructions.md</a:t>
            </a: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 for TDD rules</a:t>
            </a:r>
          </a:p>
        </p:txBody>
      </p:sp>
    </p:spTree>
    <p:extLst>
      <p:ext uri="{BB962C8B-B14F-4D97-AF65-F5344CB8AC3E}">
        <p14:creationId xmlns:p14="http://schemas.microsoft.com/office/powerpoint/2010/main" val="20801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E47B090-1A8A-6D0C-6BC6-FD3C64FA0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FFB45-6EFC-5B77-F0FC-B058EB3742EC}"/>
              </a:ext>
            </a:extLst>
          </p:cNvPr>
          <p:cNvSpPr>
            <a:spLocks noGrp="1"/>
          </p:cNvSpPr>
          <p:nvPr>
            <p:ph type="title"/>
          </p:nvPr>
        </p:nvSpPr>
        <p:spPr>
          <a:xfrm>
            <a:off x="511277" y="490654"/>
            <a:ext cx="3884259" cy="5876692"/>
          </a:xfrm>
          <a:solidFill>
            <a:srgbClr val="FDB824"/>
          </a:solidFill>
        </p:spPr>
        <p:txBody>
          <a:bodyPr anchor="ctr"/>
          <a:lstStyle/>
          <a:p>
            <a:r>
              <a:rPr lang="en-US" dirty="0"/>
              <a:t>From Prompt to Product Backlog</a:t>
            </a:r>
          </a:p>
        </p:txBody>
      </p:sp>
    </p:spTree>
    <p:extLst>
      <p:ext uri="{BB962C8B-B14F-4D97-AF65-F5344CB8AC3E}">
        <p14:creationId xmlns:p14="http://schemas.microsoft.com/office/powerpoint/2010/main" val="25531516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4652-1B1C-0828-F573-DD5B0113538A}"/>
              </a:ext>
            </a:extLst>
          </p:cNvPr>
          <p:cNvSpPr>
            <a:spLocks noGrp="1"/>
          </p:cNvSpPr>
          <p:nvPr>
            <p:ph type="title"/>
          </p:nvPr>
        </p:nvSpPr>
        <p:spPr/>
        <p:txBody>
          <a:bodyPr/>
          <a:lstStyle/>
          <a:p>
            <a:r>
              <a:rPr lang="en-US" dirty="0"/>
              <a:t>Lab 2 – Requirements -&gt; Backlog -&gt; Code</a:t>
            </a:r>
          </a:p>
        </p:txBody>
      </p:sp>
      <p:sp>
        <p:nvSpPr>
          <p:cNvPr id="3" name="Text Placeholder 2">
            <a:extLst>
              <a:ext uri="{FF2B5EF4-FFF2-40B4-BE49-F238E27FC236}">
                <a16:creationId xmlns:a16="http://schemas.microsoft.com/office/drawing/2014/main" id="{E037AEE9-1631-D21F-3F8B-87B02B0A81C1}"/>
              </a:ext>
            </a:extLst>
          </p:cNvPr>
          <p:cNvSpPr>
            <a:spLocks noGrp="1"/>
          </p:cNvSpPr>
          <p:nvPr>
            <p:ph type="body" sz="quarter" idx="11"/>
          </p:nvPr>
        </p:nvSpPr>
        <p:spPr/>
        <p:txBody>
          <a:bodyPr/>
          <a:lstStyle/>
          <a:p>
            <a:r>
              <a:rPr lang="en-US" dirty="0"/>
              <a:t>Generate backlog items + acceptance criteria</a:t>
            </a:r>
          </a:p>
          <a:p>
            <a:r>
              <a:rPr lang="en-US" dirty="0"/>
              <a:t>Implement </a:t>
            </a:r>
            <a:r>
              <a:rPr lang="en-US" b="1" i="1" dirty="0"/>
              <a:t>Priority</a:t>
            </a:r>
            <a:r>
              <a:rPr lang="en-US" dirty="0"/>
              <a:t> + </a:t>
            </a:r>
            <a:r>
              <a:rPr lang="en-US" b="1" i="1" dirty="0" err="1"/>
              <a:t>DueDate</a:t>
            </a:r>
            <a:r>
              <a:rPr lang="en-US" dirty="0"/>
              <a:t> in Domain</a:t>
            </a:r>
          </a:p>
          <a:p>
            <a:r>
              <a:rPr lang="en-US" dirty="0"/>
              <a:t>Build </a:t>
            </a:r>
            <a:r>
              <a:rPr lang="en-US" b="1" i="1" dirty="0" err="1"/>
              <a:t>CreateTaskCommand</a:t>
            </a:r>
            <a:r>
              <a:rPr lang="en-US" dirty="0"/>
              <a:t> and API endpoint via TDD</a:t>
            </a:r>
          </a:p>
          <a:p>
            <a:r>
              <a:rPr lang="en-US" dirty="0"/>
              <a:t>Run integration and manual tests</a:t>
            </a:r>
          </a:p>
          <a:p>
            <a:pPr marL="54864" indent="0">
              <a:buNone/>
            </a:pPr>
            <a:endParaRPr lang="en-US" dirty="0"/>
          </a:p>
        </p:txBody>
      </p:sp>
    </p:spTree>
    <p:extLst>
      <p:ext uri="{BB962C8B-B14F-4D97-AF65-F5344CB8AC3E}">
        <p14:creationId xmlns:p14="http://schemas.microsoft.com/office/powerpoint/2010/main" val="389833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BFF3B3D-9A7C-49DC-7207-BB94A45F69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CED3D1-ED54-CF29-D5BC-6058550117A9}"/>
              </a:ext>
            </a:extLst>
          </p:cNvPr>
          <p:cNvSpPr>
            <a:spLocks noGrp="1"/>
          </p:cNvSpPr>
          <p:nvPr>
            <p:ph type="title"/>
          </p:nvPr>
        </p:nvSpPr>
        <p:spPr>
          <a:xfrm>
            <a:off x="511277" y="490654"/>
            <a:ext cx="3884259" cy="5876692"/>
          </a:xfrm>
          <a:solidFill>
            <a:srgbClr val="FDB824"/>
          </a:solidFill>
        </p:spPr>
        <p:txBody>
          <a:bodyPr anchor="ctr"/>
          <a:lstStyle/>
          <a:p>
            <a:r>
              <a:rPr lang="en-US" dirty="0"/>
              <a:t>AI as a Refactoring Partner</a:t>
            </a:r>
          </a:p>
        </p:txBody>
      </p:sp>
    </p:spTree>
    <p:extLst>
      <p:ext uri="{BB962C8B-B14F-4D97-AF65-F5344CB8AC3E}">
        <p14:creationId xmlns:p14="http://schemas.microsoft.com/office/powerpoint/2010/main" val="87982338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AI as a Refactoring Partner</a:t>
            </a:r>
          </a:p>
        </p:txBody>
      </p:sp>
      <p:sp>
        <p:nvSpPr>
          <p:cNvPr id="3" name="Content Placeholder 2"/>
          <p:cNvSpPr>
            <a:spLocks noGrp="1"/>
          </p:cNvSpPr>
          <p:nvPr>
            <p:ph type="body" sz="quarter" idx="11"/>
          </p:nvPr>
        </p:nvSpPr>
        <p:spPr/>
        <p:txBody>
          <a:bodyPr/>
          <a:lstStyle/>
          <a:p>
            <a:r>
              <a:rPr b="1" i="1" dirty="0"/>
              <a:t>/explain </a:t>
            </a:r>
            <a:r>
              <a:rPr dirty="0"/>
              <a:t>before </a:t>
            </a:r>
            <a:r>
              <a:rPr b="1" i="1" dirty="0"/>
              <a:t>/refactor</a:t>
            </a:r>
          </a:p>
          <a:p>
            <a:r>
              <a:rPr dirty="0"/>
              <a:t>Apply Object Calisthenics (guard clauses, no else, small classes)</a:t>
            </a:r>
          </a:p>
          <a:p>
            <a:r>
              <a:rPr dirty="0"/>
              <a:t>Review AI output like a PR diff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3 – Generation &amp; Refactoring</a:t>
            </a:r>
          </a:p>
        </p:txBody>
      </p:sp>
      <p:sp>
        <p:nvSpPr>
          <p:cNvPr id="3" name="Content Placeholder 2"/>
          <p:cNvSpPr>
            <a:spLocks noGrp="1"/>
          </p:cNvSpPr>
          <p:nvPr>
            <p:ph type="body" sz="quarter" idx="11"/>
          </p:nvPr>
        </p:nvSpPr>
        <p:spPr/>
        <p:txBody>
          <a:bodyPr/>
          <a:lstStyle/>
          <a:p>
            <a:r>
              <a:rPr dirty="0"/>
              <a:t>Generate CRUD endpoints</a:t>
            </a:r>
          </a:p>
          <a:p>
            <a:r>
              <a:rPr dirty="0"/>
              <a:t>Refactor </a:t>
            </a:r>
            <a:r>
              <a:rPr dirty="0" err="1"/>
              <a:t>LegacyTaskProcessor</a:t>
            </a:r>
            <a:r>
              <a:rPr dirty="0"/>
              <a:t> with </a:t>
            </a:r>
            <a:r>
              <a:rPr b="1" i="1" dirty="0"/>
              <a:t>/refactor</a:t>
            </a:r>
            <a:r>
              <a:rPr lang="en-US" b="1" i="1" dirty="0"/>
              <a:t>*</a:t>
            </a:r>
            <a:endParaRPr b="1" i="1" dirty="0"/>
          </a:p>
          <a:p>
            <a:r>
              <a:rPr dirty="0"/>
              <a:t>Apply Object Calisthenics</a:t>
            </a:r>
          </a:p>
          <a:p>
            <a:r>
              <a:rPr dirty="0"/>
              <a:t>Try Agent Mode for multi-file changes</a:t>
            </a:r>
          </a:p>
        </p:txBody>
      </p:sp>
      <p:sp>
        <p:nvSpPr>
          <p:cNvPr id="4" name="TextBox 3">
            <a:extLst>
              <a:ext uri="{FF2B5EF4-FFF2-40B4-BE49-F238E27FC236}">
                <a16:creationId xmlns:a16="http://schemas.microsoft.com/office/drawing/2014/main" id="{6CD135D3-23CF-3AF7-341E-1BCBF81310FC}"/>
              </a:ext>
            </a:extLst>
          </p:cNvPr>
          <p:cNvSpPr txBox="1"/>
          <p:nvPr/>
        </p:nvSpPr>
        <p:spPr>
          <a:xfrm>
            <a:off x="6242858" y="5993476"/>
            <a:ext cx="3313856" cy="369332"/>
          </a:xfrm>
          <a:prstGeom prst="rect">
            <a:avLst/>
          </a:prstGeom>
          <a:noFill/>
        </p:spPr>
        <p:txBody>
          <a:bodyPr wrap="none" rtlCol="0">
            <a:spAutoFit/>
          </a:bodyPr>
          <a:lstStyle/>
          <a:p>
            <a:pPr algn="l"/>
            <a:r>
              <a:rPr lang="en-US" dirty="0">
                <a:latin typeface="Arial" panose="020B0604020202020204" pitchFamily="34" charset="0"/>
                <a:ea typeface="Open Sans" panose="020B0606030504020204" pitchFamily="34" charset="0"/>
                <a:cs typeface="Arial" panose="020B0604020202020204" pitchFamily="34" charset="0"/>
              </a:rPr>
              <a:t>* Alternatively use Agent Mode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DF64A-ED24-69F8-7529-C98F7B19A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11050-9E5F-4A4C-9C53-2029B78B894C}"/>
              </a:ext>
            </a:extLst>
          </p:cNvPr>
          <p:cNvSpPr>
            <a:spLocks noGrp="1"/>
          </p:cNvSpPr>
          <p:nvPr>
            <p:ph type="title"/>
          </p:nvPr>
        </p:nvSpPr>
        <p:spPr>
          <a:xfrm>
            <a:off x="511277" y="490654"/>
            <a:ext cx="3884259" cy="5876692"/>
          </a:xfrm>
          <a:solidFill>
            <a:srgbClr val="FDB824"/>
          </a:solidFill>
        </p:spPr>
        <p:txBody>
          <a:bodyPr anchor="ctr"/>
          <a:lstStyle/>
          <a:p>
            <a:r>
              <a:rPr lang="en-US" dirty="0"/>
              <a:t>AI as a Quality Partner</a:t>
            </a:r>
          </a:p>
        </p:txBody>
      </p:sp>
    </p:spTree>
    <p:extLst>
      <p:ext uri="{BB962C8B-B14F-4D97-AF65-F5344CB8AC3E}">
        <p14:creationId xmlns:p14="http://schemas.microsoft.com/office/powerpoint/2010/main" val="184413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DA66-9BDB-0A5F-5013-6F97D850ABA8}"/>
              </a:ext>
            </a:extLst>
          </p:cNvPr>
          <p:cNvSpPr>
            <a:spLocks noGrp="1"/>
          </p:cNvSpPr>
          <p:nvPr>
            <p:ph type="ctrTitle"/>
          </p:nvPr>
        </p:nvSpPr>
        <p:spPr>
          <a:xfrm>
            <a:off x="303213" y="741444"/>
            <a:ext cx="11583987" cy="5316456"/>
          </a:xfrm>
        </p:spPr>
        <p:txBody>
          <a:bodyPr anchor="ctr"/>
          <a:lstStyle/>
          <a:p>
            <a:r>
              <a:rPr lang="en-US" dirty="0"/>
              <a:t>Quality isn’t just passing tests — it’s </a:t>
            </a:r>
            <a:r>
              <a:rPr lang="en-US" b="1" dirty="0">
                <a:solidFill>
                  <a:schemeClr val="accent3"/>
                </a:solidFill>
              </a:rPr>
              <a:t>tests</a:t>
            </a:r>
            <a:r>
              <a:rPr lang="en-US" dirty="0"/>
              <a:t>, </a:t>
            </a:r>
            <a:r>
              <a:rPr lang="en-US" b="1" dirty="0">
                <a:solidFill>
                  <a:schemeClr val="accent3"/>
                </a:solidFill>
              </a:rPr>
              <a:t>docs</a:t>
            </a:r>
            <a:r>
              <a:rPr lang="en-US" dirty="0"/>
              <a:t>, and </a:t>
            </a:r>
            <a:r>
              <a:rPr lang="en-US" b="1" dirty="0">
                <a:solidFill>
                  <a:schemeClr val="accent3"/>
                </a:solidFill>
              </a:rPr>
              <a:t>traceability</a:t>
            </a:r>
            <a:r>
              <a:rPr lang="en-US" dirty="0"/>
              <a:t>.</a:t>
            </a:r>
          </a:p>
        </p:txBody>
      </p:sp>
    </p:spTree>
    <p:extLst>
      <p:ext uri="{BB962C8B-B14F-4D97-AF65-F5344CB8AC3E}">
        <p14:creationId xmlns:p14="http://schemas.microsoft.com/office/powerpoint/2010/main" val="134268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626737-F0AF-3C45-8E8C-D7DA40D1EDBF}"/>
              </a:ext>
            </a:extLst>
          </p:cNvPr>
          <p:cNvSpPr/>
          <p:nvPr/>
        </p:nvSpPr>
        <p:spPr>
          <a:xfrm>
            <a:off x="-1" y="1125522"/>
            <a:ext cx="12192000" cy="4994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latin typeface="Arial" panose="020B0604020202020204" pitchFamily="34" charset="0"/>
            </a:endParaRPr>
          </a:p>
        </p:txBody>
      </p:sp>
      <p:sp>
        <p:nvSpPr>
          <p:cNvPr id="7" name="Title 1"/>
          <p:cNvSpPr>
            <a:spLocks noGrp="1"/>
          </p:cNvSpPr>
          <p:nvPr>
            <p:ph type="title"/>
          </p:nvPr>
        </p:nvSpPr>
        <p:spPr>
          <a:xfrm>
            <a:off x="302683" y="228601"/>
            <a:ext cx="11584516" cy="521677"/>
          </a:xfrm>
        </p:spPr>
        <p:txBody>
          <a:bodyPr/>
          <a:lstStyle/>
          <a:p>
            <a:r>
              <a:rPr lang="en-US" dirty="0"/>
              <a:t>Key Ideas</a:t>
            </a:r>
          </a:p>
        </p:txBody>
      </p:sp>
      <p:sp>
        <p:nvSpPr>
          <p:cNvPr id="8" name="Slide Number Placeholder 9">
            <a:extLst>
              <a:ext uri="{FF2B5EF4-FFF2-40B4-BE49-F238E27FC236}">
                <a16:creationId xmlns:a16="http://schemas.microsoft.com/office/drawing/2014/main" id="{3B5A8211-4E7C-DA45-A13D-F6318C011FDB}"/>
              </a:ext>
            </a:extLst>
          </p:cNvPr>
          <p:cNvSpPr txBox="1">
            <a:spLocks/>
          </p:cNvSpPr>
          <p:nvPr/>
        </p:nvSpPr>
        <p:spPr>
          <a:xfrm>
            <a:off x="11570316" y="6384107"/>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DF8B4025-496F-AF44-910A-AEFB601985C2}" type="slidenum">
              <a:rPr lang="en-US" b="0" i="0" smtClean="0">
                <a:latin typeface="Arial" panose="020B0604020202020204" pitchFamily="34" charset="0"/>
                <a:ea typeface="Open Sans" panose="020B0606030504020204" pitchFamily="34" charset="0"/>
                <a:cs typeface="Arial" panose="020B0604020202020204" pitchFamily="34" charset="0"/>
              </a:rPr>
              <a:t>29</a:t>
            </a:fld>
            <a:endParaRPr lang="en-US" b="0" i="0">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FF155E18-C868-BE45-9BDE-659300931950}"/>
              </a:ext>
            </a:extLst>
          </p:cNvPr>
          <p:cNvSpPr/>
          <p:nvPr/>
        </p:nvSpPr>
        <p:spPr>
          <a:xfrm>
            <a:off x="11543789" y="6253756"/>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
        <p:nvSpPr>
          <p:cNvPr id="11" name="Oval 10">
            <a:extLst>
              <a:ext uri="{FF2B5EF4-FFF2-40B4-BE49-F238E27FC236}">
                <a16:creationId xmlns:a16="http://schemas.microsoft.com/office/drawing/2014/main" id="{A58DA7EC-323D-8C42-9A8C-AF157CCA5DF1}"/>
              </a:ext>
            </a:extLst>
          </p:cNvPr>
          <p:cNvSpPr/>
          <p:nvPr/>
        </p:nvSpPr>
        <p:spPr>
          <a:xfrm>
            <a:off x="302683" y="1390592"/>
            <a:ext cx="1000425" cy="100042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04040E3-2C5D-CCF5-11D7-87146DBDF9B0}"/>
              </a:ext>
            </a:extLst>
          </p:cNvPr>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a:extLst>
              <a:ext uri="{FF2B5EF4-FFF2-40B4-BE49-F238E27FC236}">
                <a16:creationId xmlns:a16="http://schemas.microsoft.com/office/drawing/2014/main" id="{D54FCB49-F801-C916-A4B8-B06D515FC767}"/>
              </a:ext>
            </a:extLst>
          </p:cNvPr>
          <p:cNvPicPr>
            <a:picLocks noChangeAspect="1"/>
          </p:cNvPicPr>
          <p:nvPr/>
        </p:nvPicPr>
        <p:blipFill>
          <a:blip r:embed="rId2"/>
          <a:stretch>
            <a:fillRect/>
          </a:stretch>
        </p:blipFill>
        <p:spPr>
          <a:xfrm>
            <a:off x="550356" y="1567569"/>
            <a:ext cx="534696" cy="575135"/>
          </a:xfrm>
          <a:prstGeom prst="rect">
            <a:avLst/>
          </a:prstGeom>
        </p:spPr>
      </p:pic>
      <p:sp>
        <p:nvSpPr>
          <p:cNvPr id="5" name="Text Placeholder 2"/>
          <p:cNvSpPr txBox="1">
            <a:spLocks/>
          </p:cNvSpPr>
          <p:nvPr/>
        </p:nvSpPr>
        <p:spPr>
          <a:xfrm>
            <a:off x="1550780" y="1125523"/>
            <a:ext cx="10336419" cy="4752988"/>
          </a:xfrm>
          <a:prstGeom prst="rect">
            <a:avLst/>
          </a:prstGeom>
        </p:spPr>
        <p:txBody>
          <a:bodyPr lIns="0" tIns="0" rIns="0" bIns="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Clr>
                <a:schemeClr val="accent3"/>
              </a:buClr>
            </a:pPr>
            <a:r>
              <a:rPr lang="en-US" sz="2400" dirty="0"/>
              <a:t>Quality = Tests ✅ + Documentation 📘 + Traceability 🔁  </a:t>
            </a:r>
          </a:p>
          <a:p>
            <a:pPr>
              <a:lnSpc>
                <a:spcPct val="150000"/>
              </a:lnSpc>
              <a:buClr>
                <a:schemeClr val="accent3"/>
              </a:buClr>
            </a:pPr>
            <a:r>
              <a:rPr lang="en-US" sz="2400" dirty="0"/>
              <a:t>Copilot helps finish the </a:t>
            </a:r>
            <a:r>
              <a:rPr lang="en-US" sz="2400" b="1" dirty="0"/>
              <a:t>“last 10%”</a:t>
            </a:r>
            <a:r>
              <a:rPr lang="en-US" sz="2400" dirty="0"/>
              <a:t> quickly and consistently  </a:t>
            </a:r>
          </a:p>
          <a:p>
            <a:pPr>
              <a:lnSpc>
                <a:spcPct val="150000"/>
              </a:lnSpc>
              <a:buClr>
                <a:schemeClr val="accent3"/>
              </a:buClr>
            </a:pPr>
            <a:r>
              <a:rPr lang="en-US" sz="2400" dirty="0"/>
              <a:t>Developers remain accountable for correctness — AI accelerates routine steps</a:t>
            </a:r>
          </a:p>
        </p:txBody>
      </p:sp>
    </p:spTree>
    <p:extLst>
      <p:ext uri="{BB962C8B-B14F-4D97-AF65-F5344CB8AC3E}">
        <p14:creationId xmlns:p14="http://schemas.microsoft.com/office/powerpoint/2010/main" val="448067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1ABE1-E332-0718-B191-6579B22EA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1EA12-7002-7DEF-BEAB-951E44472A16}"/>
              </a:ext>
            </a:extLst>
          </p:cNvPr>
          <p:cNvSpPr>
            <a:spLocks noGrp="1"/>
          </p:cNvSpPr>
          <p:nvPr>
            <p:ph type="title"/>
          </p:nvPr>
        </p:nvSpPr>
        <p:spPr/>
        <p:txBody>
          <a:bodyPr/>
          <a:lstStyle/>
          <a:p>
            <a:r>
              <a:rPr lang="en-US">
                <a:solidFill>
                  <a:schemeClr val="accent1"/>
                </a:solidFill>
              </a:rPr>
              <a:t>BEFORE YOU </a:t>
            </a:r>
            <a:br>
              <a:rPr lang="en-US">
                <a:solidFill>
                  <a:schemeClr val="accent1"/>
                </a:solidFill>
              </a:rPr>
            </a:br>
            <a:r>
              <a:rPr lang="en-US">
                <a:solidFill>
                  <a:schemeClr val="accent1"/>
                </a:solidFill>
              </a:rPr>
              <a:t>GET STARTED</a:t>
            </a:r>
          </a:p>
        </p:txBody>
      </p:sp>
    </p:spTree>
    <p:extLst>
      <p:ext uri="{BB962C8B-B14F-4D97-AF65-F5344CB8AC3E}">
        <p14:creationId xmlns:p14="http://schemas.microsoft.com/office/powerpoint/2010/main" val="353689661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FAD26-1544-81EE-47C9-4A8A5C70368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733428E-6878-B04C-1FAE-32CFB2D74AC3}"/>
              </a:ext>
            </a:extLst>
          </p:cNvPr>
          <p:cNvSpPr/>
          <p:nvPr/>
        </p:nvSpPr>
        <p:spPr>
          <a:xfrm>
            <a:off x="-1" y="1125522"/>
            <a:ext cx="12192000" cy="49942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303B"/>
              </a:solidFill>
              <a:latin typeface="Arial" panose="020B0604020202020204" pitchFamily="34" charset="0"/>
            </a:endParaRPr>
          </a:p>
        </p:txBody>
      </p:sp>
      <p:sp>
        <p:nvSpPr>
          <p:cNvPr id="7" name="Title 1">
            <a:extLst>
              <a:ext uri="{FF2B5EF4-FFF2-40B4-BE49-F238E27FC236}">
                <a16:creationId xmlns:a16="http://schemas.microsoft.com/office/drawing/2014/main" id="{467C24CF-528E-7650-D34C-8C09A977D347}"/>
              </a:ext>
            </a:extLst>
          </p:cNvPr>
          <p:cNvSpPr>
            <a:spLocks noGrp="1"/>
          </p:cNvSpPr>
          <p:nvPr>
            <p:ph type="title"/>
          </p:nvPr>
        </p:nvSpPr>
        <p:spPr>
          <a:xfrm>
            <a:off x="302683" y="228601"/>
            <a:ext cx="11584516" cy="521677"/>
          </a:xfrm>
        </p:spPr>
        <p:txBody>
          <a:bodyPr/>
          <a:lstStyle/>
          <a:p>
            <a:r>
              <a:rPr lang="en-US" dirty="0"/>
              <a:t>Key Ideas</a:t>
            </a:r>
          </a:p>
        </p:txBody>
      </p:sp>
      <p:sp>
        <p:nvSpPr>
          <p:cNvPr id="8" name="Slide Number Placeholder 9">
            <a:extLst>
              <a:ext uri="{FF2B5EF4-FFF2-40B4-BE49-F238E27FC236}">
                <a16:creationId xmlns:a16="http://schemas.microsoft.com/office/drawing/2014/main" id="{B8AE62A0-3C31-B0EB-41D2-3FF7B5025DE5}"/>
              </a:ext>
            </a:extLst>
          </p:cNvPr>
          <p:cNvSpPr txBox="1">
            <a:spLocks/>
          </p:cNvSpPr>
          <p:nvPr/>
        </p:nvSpPr>
        <p:spPr>
          <a:xfrm>
            <a:off x="11570316" y="6384107"/>
            <a:ext cx="319625" cy="108360"/>
          </a:xfrm>
          <a:prstGeom prst="rect">
            <a:avLst/>
          </a:prstGeom>
        </p:spPr>
        <p:txBody>
          <a:bodyPr vert="horz" wrap="none" lIns="0" tIns="0" rIns="0" bIns="0" rtlCol="0" anchor="ctr"/>
          <a:lstStyle>
            <a:defPPr>
              <a:defRPr lang="en-US"/>
            </a:defPPr>
            <a:lvl1pPr marL="0" algn="ctr" defTabSz="765273" rtl="0" eaLnBrk="1" latinLnBrk="0" hangingPunct="1">
              <a:defRPr sz="1200" b="1" i="0" kern="1200">
                <a:solidFill>
                  <a:schemeClr val="bg1"/>
                </a:solidFill>
                <a:latin typeface="Arial" charset="0"/>
                <a:ea typeface="Arial" charset="0"/>
                <a:cs typeface="Arial" charset="0"/>
              </a:defRPr>
            </a:lvl1pPr>
            <a:lvl2pPr marL="382636" algn="l" defTabSz="765273" rtl="0" eaLnBrk="1" latinLnBrk="0" hangingPunct="1">
              <a:defRPr sz="1507" kern="1200">
                <a:solidFill>
                  <a:schemeClr val="tx1"/>
                </a:solidFill>
                <a:latin typeface="+mn-lt"/>
                <a:ea typeface="+mn-ea"/>
                <a:cs typeface="+mn-cs"/>
              </a:defRPr>
            </a:lvl2pPr>
            <a:lvl3pPr marL="765273" algn="l" defTabSz="765273" rtl="0" eaLnBrk="1" latinLnBrk="0" hangingPunct="1">
              <a:defRPr sz="1507" kern="1200">
                <a:solidFill>
                  <a:schemeClr val="tx1"/>
                </a:solidFill>
                <a:latin typeface="+mn-lt"/>
                <a:ea typeface="+mn-ea"/>
                <a:cs typeface="+mn-cs"/>
              </a:defRPr>
            </a:lvl3pPr>
            <a:lvl4pPr marL="1147909" algn="l" defTabSz="765273" rtl="0" eaLnBrk="1" latinLnBrk="0" hangingPunct="1">
              <a:defRPr sz="1507" kern="1200">
                <a:solidFill>
                  <a:schemeClr val="tx1"/>
                </a:solidFill>
                <a:latin typeface="+mn-lt"/>
                <a:ea typeface="+mn-ea"/>
                <a:cs typeface="+mn-cs"/>
              </a:defRPr>
            </a:lvl4pPr>
            <a:lvl5pPr marL="1530546" algn="l" defTabSz="765273" rtl="0" eaLnBrk="1" latinLnBrk="0" hangingPunct="1">
              <a:defRPr sz="1507" kern="1200">
                <a:solidFill>
                  <a:schemeClr val="tx1"/>
                </a:solidFill>
                <a:latin typeface="+mn-lt"/>
                <a:ea typeface="+mn-ea"/>
                <a:cs typeface="+mn-cs"/>
              </a:defRPr>
            </a:lvl5pPr>
            <a:lvl6pPr marL="1913182" algn="l" defTabSz="765273" rtl="0" eaLnBrk="1" latinLnBrk="0" hangingPunct="1">
              <a:defRPr sz="1507" kern="1200">
                <a:solidFill>
                  <a:schemeClr val="tx1"/>
                </a:solidFill>
                <a:latin typeface="+mn-lt"/>
                <a:ea typeface="+mn-ea"/>
                <a:cs typeface="+mn-cs"/>
              </a:defRPr>
            </a:lvl6pPr>
            <a:lvl7pPr marL="2295819" algn="l" defTabSz="765273" rtl="0" eaLnBrk="1" latinLnBrk="0" hangingPunct="1">
              <a:defRPr sz="1507" kern="1200">
                <a:solidFill>
                  <a:schemeClr val="tx1"/>
                </a:solidFill>
                <a:latin typeface="+mn-lt"/>
                <a:ea typeface="+mn-ea"/>
                <a:cs typeface="+mn-cs"/>
              </a:defRPr>
            </a:lvl7pPr>
            <a:lvl8pPr marL="2678454" algn="l" defTabSz="765273" rtl="0" eaLnBrk="1" latinLnBrk="0" hangingPunct="1">
              <a:defRPr sz="1507" kern="1200">
                <a:solidFill>
                  <a:schemeClr val="tx1"/>
                </a:solidFill>
                <a:latin typeface="+mn-lt"/>
                <a:ea typeface="+mn-ea"/>
                <a:cs typeface="+mn-cs"/>
              </a:defRPr>
            </a:lvl8pPr>
            <a:lvl9pPr marL="3061091" algn="l" defTabSz="765273" rtl="0" eaLnBrk="1" latinLnBrk="0" hangingPunct="1">
              <a:defRPr sz="1507" kern="1200">
                <a:solidFill>
                  <a:schemeClr val="tx1"/>
                </a:solidFill>
                <a:latin typeface="+mn-lt"/>
                <a:ea typeface="+mn-ea"/>
                <a:cs typeface="+mn-cs"/>
              </a:defRPr>
            </a:lvl9pPr>
          </a:lstStyle>
          <a:p>
            <a:fld id="{DF8B4025-496F-AF44-910A-AEFB601985C2}" type="slidenum">
              <a:rPr lang="en-US" b="0" i="0" smtClean="0">
                <a:latin typeface="Arial" panose="020B0604020202020204" pitchFamily="34" charset="0"/>
                <a:ea typeface="Open Sans" panose="020B0606030504020204" pitchFamily="34" charset="0"/>
                <a:cs typeface="Arial" panose="020B0604020202020204" pitchFamily="34" charset="0"/>
              </a:rPr>
              <a:t>30</a:t>
            </a:fld>
            <a:endParaRPr lang="en-US" b="0" i="0">
              <a:latin typeface="Arial" panose="020B0604020202020204" pitchFamily="34" charset="0"/>
              <a:ea typeface="Open Sans" panose="020B0606030504020204" pitchFamily="34" charset="0"/>
              <a:cs typeface="Arial" panose="020B0604020202020204" pitchFamily="34" charset="0"/>
            </a:endParaRPr>
          </a:p>
        </p:txBody>
      </p:sp>
      <p:sp>
        <p:nvSpPr>
          <p:cNvPr id="9" name="Oval 8">
            <a:extLst>
              <a:ext uri="{FF2B5EF4-FFF2-40B4-BE49-F238E27FC236}">
                <a16:creationId xmlns:a16="http://schemas.microsoft.com/office/drawing/2014/main" id="{12F3CC00-0426-D9B8-25EE-CAEEF212248D}"/>
              </a:ext>
            </a:extLst>
          </p:cNvPr>
          <p:cNvSpPr/>
          <p:nvPr/>
        </p:nvSpPr>
        <p:spPr>
          <a:xfrm>
            <a:off x="11543789" y="6253756"/>
            <a:ext cx="372680" cy="3726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Arial" panose="020B0604020202020204" pitchFamily="34" charset="0"/>
            </a:endParaRPr>
          </a:p>
        </p:txBody>
      </p:sp>
      <p:sp>
        <p:nvSpPr>
          <p:cNvPr id="11" name="Oval 10">
            <a:extLst>
              <a:ext uri="{FF2B5EF4-FFF2-40B4-BE49-F238E27FC236}">
                <a16:creationId xmlns:a16="http://schemas.microsoft.com/office/drawing/2014/main" id="{D271DF3C-8EDD-3E5E-8561-33AE96F93D74}"/>
              </a:ext>
            </a:extLst>
          </p:cNvPr>
          <p:cNvSpPr/>
          <p:nvPr/>
        </p:nvSpPr>
        <p:spPr>
          <a:xfrm>
            <a:off x="302683" y="1390592"/>
            <a:ext cx="1000425" cy="1000425"/>
          </a:xfrm>
          <a:prstGeom prst="ellipse">
            <a:avLst/>
          </a:prstGeom>
          <a:solidFill>
            <a:schemeClr val="bg1"/>
          </a:solidFill>
          <a:ln w="412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6CCD43-58BE-37F1-5C3F-4845BF910DD2}"/>
              </a:ext>
            </a:extLst>
          </p:cNvPr>
          <p:cNvSpPr/>
          <p:nvPr/>
        </p:nvSpPr>
        <p:spPr>
          <a:xfrm>
            <a:off x="0" y="-28105"/>
            <a:ext cx="12192000" cy="73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 name="Picture 2">
            <a:extLst>
              <a:ext uri="{FF2B5EF4-FFF2-40B4-BE49-F238E27FC236}">
                <a16:creationId xmlns:a16="http://schemas.microsoft.com/office/drawing/2014/main" id="{51D78C06-42E3-7E29-36A9-28D3A3CD0751}"/>
              </a:ext>
            </a:extLst>
          </p:cNvPr>
          <p:cNvPicPr>
            <a:picLocks noChangeAspect="1"/>
          </p:cNvPicPr>
          <p:nvPr/>
        </p:nvPicPr>
        <p:blipFill>
          <a:blip r:embed="rId2"/>
          <a:stretch>
            <a:fillRect/>
          </a:stretch>
        </p:blipFill>
        <p:spPr>
          <a:xfrm>
            <a:off x="550356" y="1567569"/>
            <a:ext cx="534696" cy="575135"/>
          </a:xfrm>
          <a:prstGeom prst="rect">
            <a:avLst/>
          </a:prstGeom>
        </p:spPr>
      </p:pic>
      <p:sp>
        <p:nvSpPr>
          <p:cNvPr id="5" name="Text Placeholder 2">
            <a:extLst>
              <a:ext uri="{FF2B5EF4-FFF2-40B4-BE49-F238E27FC236}">
                <a16:creationId xmlns:a16="http://schemas.microsoft.com/office/drawing/2014/main" id="{A7BF5070-4232-BD92-ADC8-1998D29943CD}"/>
              </a:ext>
            </a:extLst>
          </p:cNvPr>
          <p:cNvSpPr txBox="1">
            <a:spLocks/>
          </p:cNvSpPr>
          <p:nvPr/>
        </p:nvSpPr>
        <p:spPr>
          <a:xfrm>
            <a:off x="1550780" y="1125523"/>
            <a:ext cx="10336419" cy="4752988"/>
          </a:xfrm>
          <a:prstGeom prst="rect">
            <a:avLst/>
          </a:prstGeom>
        </p:spPr>
        <p:txBody>
          <a:bodyPr lIns="0" tIns="0" rIns="0" bIns="0" anchor="ct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buClr>
                <a:schemeClr val="accent3"/>
              </a:buClr>
            </a:pPr>
            <a:r>
              <a:rPr lang="en-US" sz="2400" dirty="0"/>
              <a:t>Quality = Tests ✅ + Documentation 📘 + Traceability 🔁  </a:t>
            </a:r>
          </a:p>
          <a:p>
            <a:pPr>
              <a:lnSpc>
                <a:spcPct val="150000"/>
              </a:lnSpc>
              <a:buClr>
                <a:schemeClr val="accent3"/>
              </a:buClr>
            </a:pPr>
            <a:r>
              <a:rPr lang="en-US" sz="2400" dirty="0"/>
              <a:t>Copilot helps finish the </a:t>
            </a:r>
            <a:r>
              <a:rPr lang="en-US" sz="2400" b="1" dirty="0"/>
              <a:t>“last 10%”</a:t>
            </a:r>
            <a:r>
              <a:rPr lang="en-US" sz="2400" dirty="0"/>
              <a:t> quickly and consistently  </a:t>
            </a:r>
          </a:p>
          <a:p>
            <a:pPr>
              <a:lnSpc>
                <a:spcPct val="150000"/>
              </a:lnSpc>
              <a:buClr>
                <a:schemeClr val="accent3"/>
              </a:buClr>
            </a:pPr>
            <a:r>
              <a:rPr lang="en-US" sz="2400" dirty="0"/>
              <a:t>Developers remain accountable for correctness — AI accelerates routine steps</a:t>
            </a:r>
          </a:p>
          <a:p>
            <a:pPr marL="0" indent="0">
              <a:lnSpc>
                <a:spcPct val="150000"/>
              </a:lnSpc>
              <a:buClr>
                <a:schemeClr val="accent3"/>
              </a:buClr>
              <a:buNone/>
            </a:pPr>
            <a:r>
              <a:rPr lang="en-US" sz="2400" b="1" dirty="0"/>
              <a:t>Copilot as Workflow Assistant:</a:t>
            </a:r>
          </a:p>
          <a:p>
            <a:pPr>
              <a:lnSpc>
                <a:spcPct val="150000"/>
              </a:lnSpc>
              <a:buClr>
                <a:schemeClr val="accent3"/>
              </a:buClr>
            </a:pPr>
            <a:r>
              <a:rPr lang="en-US" sz="2400" dirty="0"/>
              <a:t>Generates tests and docs, not just code  </a:t>
            </a:r>
          </a:p>
          <a:p>
            <a:pPr>
              <a:lnSpc>
                <a:spcPct val="150000"/>
              </a:lnSpc>
              <a:buClr>
                <a:schemeClr val="accent3"/>
              </a:buClr>
            </a:pPr>
            <a:r>
              <a:rPr lang="en-US" sz="2400" dirty="0"/>
              <a:t>Writes structured commits and PRs  </a:t>
            </a:r>
          </a:p>
          <a:p>
            <a:pPr>
              <a:lnSpc>
                <a:spcPct val="150000"/>
              </a:lnSpc>
              <a:buClr>
                <a:schemeClr val="accent3"/>
              </a:buClr>
            </a:pPr>
            <a:r>
              <a:rPr lang="en-US" sz="2400" dirty="0"/>
              <a:t>Enforces process consistency across teams </a:t>
            </a:r>
          </a:p>
        </p:txBody>
      </p:sp>
    </p:spTree>
    <p:extLst>
      <p:ext uri="{BB962C8B-B14F-4D97-AF65-F5344CB8AC3E}">
        <p14:creationId xmlns:p14="http://schemas.microsoft.com/office/powerpoint/2010/main" val="555971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E9F64-1C30-ED12-3EA3-403071328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E5E08-3546-CEC5-3B0B-8042579E6356}"/>
              </a:ext>
            </a:extLst>
          </p:cNvPr>
          <p:cNvSpPr>
            <a:spLocks noGrp="1"/>
          </p:cNvSpPr>
          <p:nvPr>
            <p:ph type="title"/>
          </p:nvPr>
        </p:nvSpPr>
        <p:spPr/>
        <p:txBody>
          <a:bodyPr/>
          <a:lstStyle/>
          <a:p>
            <a:r>
              <a:rPr dirty="0"/>
              <a:t>Lab </a:t>
            </a:r>
            <a:r>
              <a:rPr lang="en-US" dirty="0"/>
              <a:t>4</a:t>
            </a:r>
            <a:r>
              <a:rPr dirty="0"/>
              <a:t> – </a:t>
            </a:r>
            <a:r>
              <a:rPr lang="en-US" dirty="0"/>
              <a:t>Testing, Documentation &amp; Workflow</a:t>
            </a:r>
            <a:endParaRPr dirty="0"/>
          </a:p>
        </p:txBody>
      </p:sp>
      <p:sp>
        <p:nvSpPr>
          <p:cNvPr id="3" name="Content Placeholder 2">
            <a:extLst>
              <a:ext uri="{FF2B5EF4-FFF2-40B4-BE49-F238E27FC236}">
                <a16:creationId xmlns:a16="http://schemas.microsoft.com/office/drawing/2014/main" id="{2340A538-6424-50D3-C793-7C8D94136E4A}"/>
              </a:ext>
            </a:extLst>
          </p:cNvPr>
          <p:cNvSpPr>
            <a:spLocks noGrp="1"/>
          </p:cNvSpPr>
          <p:nvPr>
            <p:ph type="body" sz="quarter" idx="11"/>
          </p:nvPr>
        </p:nvSpPr>
        <p:spPr/>
        <p:txBody>
          <a:bodyPr/>
          <a:lstStyle/>
          <a:p>
            <a:pPr marL="54864" indent="0">
              <a:buNone/>
            </a:pPr>
            <a:r>
              <a:rPr lang="en-US" sz="2800" dirty="0"/>
              <a:t>Objectives</a:t>
            </a:r>
          </a:p>
          <a:p>
            <a:endParaRPr lang="en-US" dirty="0"/>
          </a:p>
          <a:p>
            <a:pPr>
              <a:lnSpc>
                <a:spcPct val="150000"/>
              </a:lnSpc>
            </a:pPr>
            <a:r>
              <a:rPr lang="en-US" dirty="0"/>
              <a:t>Generate comprehensive test suites using `/tests`</a:t>
            </a:r>
          </a:p>
          <a:p>
            <a:pPr>
              <a:lnSpc>
                <a:spcPct val="150000"/>
              </a:lnSpc>
            </a:pPr>
            <a:r>
              <a:rPr lang="en-US" dirty="0"/>
              <a:t>Create documentation using `/doc`</a:t>
            </a:r>
          </a:p>
          <a:p>
            <a:pPr>
              <a:lnSpc>
                <a:spcPct val="150000"/>
              </a:lnSpc>
            </a:pPr>
            <a:r>
              <a:rPr lang="en-US" dirty="0"/>
              <a:t>Write Conventional Commit messages with AI assistance</a:t>
            </a:r>
          </a:p>
          <a:p>
            <a:pPr>
              <a:lnSpc>
                <a:spcPct val="150000"/>
              </a:lnSpc>
            </a:pPr>
            <a:r>
              <a:rPr lang="en-US" dirty="0"/>
              <a:t>Draft PR descriptions using `@workspace`</a:t>
            </a:r>
          </a:p>
          <a:p>
            <a:pPr>
              <a:lnSpc>
                <a:spcPct val="150000"/>
              </a:lnSpc>
            </a:pPr>
            <a:r>
              <a:rPr lang="en-US" dirty="0"/>
              <a:t>Integrate Copilot into the full development workflow</a:t>
            </a:r>
            <a:endParaRPr dirty="0"/>
          </a:p>
        </p:txBody>
      </p:sp>
    </p:spTree>
    <p:extLst>
      <p:ext uri="{BB962C8B-B14F-4D97-AF65-F5344CB8AC3E}">
        <p14:creationId xmlns:p14="http://schemas.microsoft.com/office/powerpoint/2010/main" val="206601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8E69A873-8D57-EF0A-7F08-9E79BCF3B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46EA7-0387-095F-30F2-47209DDF4CD7}"/>
              </a:ext>
            </a:extLst>
          </p:cNvPr>
          <p:cNvSpPr>
            <a:spLocks noGrp="1"/>
          </p:cNvSpPr>
          <p:nvPr>
            <p:ph type="title"/>
          </p:nvPr>
        </p:nvSpPr>
        <p:spPr>
          <a:xfrm>
            <a:off x="511277" y="490654"/>
            <a:ext cx="3884259" cy="5876692"/>
          </a:xfrm>
          <a:solidFill>
            <a:srgbClr val="FDB824"/>
          </a:solidFill>
        </p:spPr>
        <p:txBody>
          <a:bodyPr anchor="ctr"/>
          <a:lstStyle/>
          <a:p>
            <a:r>
              <a:rPr lang="en-US" dirty="0"/>
              <a:t>Wrap-Up &amp; Discussion</a:t>
            </a:r>
          </a:p>
        </p:txBody>
      </p:sp>
    </p:spTree>
    <p:extLst>
      <p:ext uri="{BB962C8B-B14F-4D97-AF65-F5344CB8AC3E}">
        <p14:creationId xmlns:p14="http://schemas.microsoft.com/office/powerpoint/2010/main" val="3115322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7F83-2A5B-D29A-8C3B-336536902ED4}"/>
              </a:ext>
            </a:extLst>
          </p:cNvPr>
          <p:cNvSpPr>
            <a:spLocks noGrp="1"/>
          </p:cNvSpPr>
          <p:nvPr>
            <p:ph type="title"/>
          </p:nvPr>
        </p:nvSpPr>
        <p:spPr/>
        <p:txBody>
          <a:bodyPr/>
          <a:lstStyle/>
          <a:p>
            <a:r>
              <a:rPr lang="en-US" dirty="0"/>
              <a:t>Where it works best</a:t>
            </a:r>
          </a:p>
        </p:txBody>
      </p:sp>
      <p:sp>
        <p:nvSpPr>
          <p:cNvPr id="4" name="Content Placeholder 3">
            <a:extLst>
              <a:ext uri="{FF2B5EF4-FFF2-40B4-BE49-F238E27FC236}">
                <a16:creationId xmlns:a16="http://schemas.microsoft.com/office/drawing/2014/main" id="{A148BD6D-FF97-8706-FEF8-37AF099C9CD0}"/>
              </a:ext>
            </a:extLst>
          </p:cNvPr>
          <p:cNvSpPr>
            <a:spLocks noGrp="1"/>
          </p:cNvSpPr>
          <p:nvPr>
            <p:ph sz="quarter" idx="11"/>
          </p:nvPr>
        </p:nvSpPr>
        <p:spPr/>
        <p:txBody>
          <a:bodyPr/>
          <a:lstStyle/>
          <a:p>
            <a:r>
              <a:rPr lang="en-US" dirty="0"/>
              <a:t>Backlog shaping</a:t>
            </a:r>
          </a:p>
          <a:p>
            <a:r>
              <a:rPr lang="en-US" dirty="0"/>
              <a:t>Scaffolding</a:t>
            </a:r>
          </a:p>
          <a:p>
            <a:r>
              <a:rPr lang="en-US" dirty="0"/>
              <a:t>Refactoring</a:t>
            </a:r>
          </a:p>
          <a:p>
            <a:r>
              <a:rPr lang="en-US" dirty="0"/>
              <a:t>Testing</a:t>
            </a:r>
          </a:p>
          <a:p>
            <a:r>
              <a:rPr lang="en-US" dirty="0"/>
              <a:t>Docs</a:t>
            </a:r>
          </a:p>
          <a:p>
            <a:r>
              <a:rPr lang="en-US" dirty="0"/>
              <a:t>Workflow</a:t>
            </a:r>
          </a:p>
          <a:p>
            <a:r>
              <a:rPr lang="en-US" dirty="0"/>
              <a:t>Code generation</a:t>
            </a:r>
          </a:p>
        </p:txBody>
      </p:sp>
      <p:sp>
        <p:nvSpPr>
          <p:cNvPr id="5" name="Content Placeholder 4">
            <a:extLst>
              <a:ext uri="{FF2B5EF4-FFF2-40B4-BE49-F238E27FC236}">
                <a16:creationId xmlns:a16="http://schemas.microsoft.com/office/drawing/2014/main" id="{A73E39DF-90C2-A812-A922-AC4EA9B1FD33}"/>
              </a:ext>
            </a:extLst>
          </p:cNvPr>
          <p:cNvSpPr>
            <a:spLocks noGrp="1"/>
          </p:cNvSpPr>
          <p:nvPr>
            <p:ph sz="quarter" idx="12"/>
          </p:nvPr>
        </p:nvSpPr>
        <p:spPr/>
        <p:txBody>
          <a:bodyPr/>
          <a:lstStyle/>
          <a:p>
            <a:r>
              <a:rPr lang="en-US" dirty="0"/>
              <a:t>Prompt roulette – poor prompts following by allowing the agent to build whatever it suggests</a:t>
            </a:r>
          </a:p>
          <a:p>
            <a:r>
              <a:rPr lang="en-US" dirty="0"/>
              <a:t>Over-trusting Copilot without tests</a:t>
            </a:r>
          </a:p>
          <a:p>
            <a:r>
              <a:rPr lang="en-US" dirty="0"/>
              <a:t>Letting AI break your architecture by adding logic in the wrong layer</a:t>
            </a:r>
          </a:p>
        </p:txBody>
      </p:sp>
      <p:sp>
        <p:nvSpPr>
          <p:cNvPr id="6" name="Text Placeholder 5">
            <a:extLst>
              <a:ext uri="{FF2B5EF4-FFF2-40B4-BE49-F238E27FC236}">
                <a16:creationId xmlns:a16="http://schemas.microsoft.com/office/drawing/2014/main" id="{0374A638-32C9-3600-A9F3-2885B378A782}"/>
              </a:ext>
            </a:extLst>
          </p:cNvPr>
          <p:cNvSpPr>
            <a:spLocks noGrp="1"/>
          </p:cNvSpPr>
          <p:nvPr>
            <p:ph type="body" sz="quarter" idx="13"/>
          </p:nvPr>
        </p:nvSpPr>
        <p:spPr/>
        <p:txBody>
          <a:bodyPr/>
          <a:lstStyle/>
          <a:p>
            <a:r>
              <a:rPr lang="en-US" dirty="0"/>
              <a:t>Anti-patterns</a:t>
            </a:r>
          </a:p>
        </p:txBody>
      </p:sp>
      <p:pic>
        <p:nvPicPr>
          <p:cNvPr id="14" name="Picture 13" descr="A cartoon character with goggles&#10;&#10;AI-generated content may be incorrect.">
            <a:extLst>
              <a:ext uri="{FF2B5EF4-FFF2-40B4-BE49-F238E27FC236}">
                <a16:creationId xmlns:a16="http://schemas.microsoft.com/office/drawing/2014/main" id="{3A944027-8283-D13C-EF66-2677D97C6BB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34681" y="1840690"/>
            <a:ext cx="5077704" cy="3176619"/>
          </a:xfrm>
          <a:prstGeom prst="rect">
            <a:avLst/>
          </a:prstGeom>
        </p:spPr>
      </p:pic>
      <p:sp>
        <p:nvSpPr>
          <p:cNvPr id="15" name="TextBox 14">
            <a:extLst>
              <a:ext uri="{FF2B5EF4-FFF2-40B4-BE49-F238E27FC236}">
                <a16:creationId xmlns:a16="http://schemas.microsoft.com/office/drawing/2014/main" id="{6D8FE480-3D3F-7132-DA06-22255BB20903}"/>
              </a:ext>
            </a:extLst>
          </p:cNvPr>
          <p:cNvSpPr txBox="1"/>
          <p:nvPr/>
        </p:nvSpPr>
        <p:spPr>
          <a:xfrm>
            <a:off x="3634681" y="5097339"/>
            <a:ext cx="4288819" cy="230832"/>
          </a:xfrm>
          <a:prstGeom prst="rect">
            <a:avLst/>
          </a:prstGeom>
          <a:noFill/>
        </p:spPr>
        <p:txBody>
          <a:bodyPr wrap="square" rtlCol="0">
            <a:spAutoFit/>
          </a:bodyPr>
          <a:lstStyle/>
          <a:p>
            <a:r>
              <a:rPr lang="en-US" sz="900">
                <a:hlinkClick r:id="rId3" tooltip="https://netzfueralle.blog.rosalux.de/2025/02/12/mehrwertproduktion-github-copilot/github-copilot-logo/"/>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57526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1"/>
            <a:ext cx="12191998" cy="6858000"/>
          </a:xfrm>
          <a:prstGeom prst="rect">
            <a:avLst/>
          </a:prstGeom>
          <a:solidFill>
            <a:schemeClr val="accent1">
              <a:alpha val="19000"/>
            </a:schemeClr>
          </a:solidFill>
        </p:spPr>
      </p:pic>
      <p:sp>
        <p:nvSpPr>
          <p:cNvPr id="5" name="Rectangle 4">
            <a:extLst>
              <a:ext uri="{FF2B5EF4-FFF2-40B4-BE49-F238E27FC236}">
                <a16:creationId xmlns:a16="http://schemas.microsoft.com/office/drawing/2014/main" id="{0FA4EFC0-4937-451D-B63D-654F04CB6697}"/>
              </a:ext>
            </a:extLst>
          </p:cNvPr>
          <p:cNvSpPr/>
          <p:nvPr/>
        </p:nvSpPr>
        <p:spPr>
          <a:xfrm>
            <a:off x="1" y="1972"/>
            <a:ext cx="12191999" cy="6854055"/>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Arial Regular" charset="0"/>
            </a:endParaRPr>
          </a:p>
        </p:txBody>
      </p:sp>
      <p:sp>
        <p:nvSpPr>
          <p:cNvPr id="7" name="Title 2"/>
          <p:cNvSpPr>
            <a:spLocks noGrp="1"/>
          </p:cNvSpPr>
          <p:nvPr>
            <p:ph type="title"/>
          </p:nvPr>
        </p:nvSpPr>
        <p:spPr>
          <a:xfrm>
            <a:off x="302683" y="228601"/>
            <a:ext cx="11584516" cy="521677"/>
          </a:xfrm>
        </p:spPr>
        <p:txBody>
          <a:bodyPr/>
          <a:lstStyle/>
          <a:p>
            <a:r>
              <a:rPr lang="en-US" dirty="0">
                <a:solidFill>
                  <a:schemeClr val="bg1"/>
                </a:solidFill>
              </a:rPr>
              <a:t>Next Steps</a:t>
            </a:r>
          </a:p>
        </p:txBody>
      </p:sp>
      <p:sp>
        <p:nvSpPr>
          <p:cNvPr id="6" name="Text Placeholder 4"/>
          <p:cNvSpPr>
            <a:spLocks noGrp="1"/>
          </p:cNvSpPr>
          <p:nvPr>
            <p:ph type="body" sz="quarter" idx="10"/>
          </p:nvPr>
        </p:nvSpPr>
        <p:spPr>
          <a:xfrm>
            <a:off x="1356168" y="1099506"/>
            <a:ext cx="10005974" cy="4852116"/>
          </a:xfrm>
          <a:prstGeom prst="rect">
            <a:avLst/>
          </a:prstGeom>
        </p:spPr>
        <p:txBody>
          <a:bodyPr anchor="ctr"/>
          <a:lstStyle/>
          <a:p>
            <a:pPr marL="54864" indent="0">
              <a:lnSpc>
                <a:spcPts val="2600"/>
              </a:lnSpc>
              <a:spcBef>
                <a:spcPts val="0"/>
              </a:spcBef>
              <a:spcAft>
                <a:spcPts val="2200"/>
              </a:spcAft>
              <a:buNone/>
            </a:pPr>
            <a:r>
              <a:rPr lang="en-US" sz="3200" dirty="0">
                <a:solidFill>
                  <a:schemeClr val="bg1"/>
                </a:solidFill>
              </a:rPr>
              <a:t>Standardize Copilot instructions in team repos</a:t>
            </a:r>
          </a:p>
          <a:p>
            <a:pPr marL="54864" indent="0">
              <a:lnSpc>
                <a:spcPts val="2600"/>
              </a:lnSpc>
              <a:spcBef>
                <a:spcPts val="0"/>
              </a:spcBef>
              <a:spcAft>
                <a:spcPts val="2200"/>
              </a:spcAft>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Build a shared prompt/playbook library</a:t>
            </a: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endParaRPr lang="en-US" sz="3200" dirty="0">
              <a:solidFill>
                <a:schemeClr val="bg1"/>
              </a:solidFill>
            </a:endParaRPr>
          </a:p>
          <a:p>
            <a:pPr marL="54864" indent="0">
              <a:lnSpc>
                <a:spcPts val="2600"/>
              </a:lnSpc>
              <a:spcBef>
                <a:spcPts val="0"/>
              </a:spcBef>
              <a:buNone/>
            </a:pPr>
            <a:r>
              <a:rPr lang="en-US" sz="3200" dirty="0">
                <a:solidFill>
                  <a:schemeClr val="bg1"/>
                </a:solidFill>
              </a:rPr>
              <a:t>Apply to real legacy code modernization</a:t>
            </a:r>
            <a:endParaRPr lang="en-US" sz="3200" dirty="0"/>
          </a:p>
        </p:txBody>
      </p:sp>
      <p:pic>
        <p:nvPicPr>
          <p:cNvPr id="8" name="Picture 7"/>
          <p:cNvPicPr>
            <a:picLocks noChangeAspect="1"/>
          </p:cNvPicPr>
          <p:nvPr/>
        </p:nvPicPr>
        <p:blipFill>
          <a:blip r:embed="rId3"/>
          <a:stretch>
            <a:fillRect/>
          </a:stretch>
        </p:blipFill>
        <p:spPr>
          <a:xfrm>
            <a:off x="976661" y="2250736"/>
            <a:ext cx="339399" cy="339399"/>
          </a:xfrm>
          <a:prstGeom prst="rect">
            <a:avLst/>
          </a:prstGeom>
        </p:spPr>
      </p:pic>
      <p:pic>
        <p:nvPicPr>
          <p:cNvPr id="9" name="Picture 8"/>
          <p:cNvPicPr>
            <a:picLocks noChangeAspect="1"/>
          </p:cNvPicPr>
          <p:nvPr/>
        </p:nvPicPr>
        <p:blipFill>
          <a:blip r:embed="rId3"/>
          <a:stretch>
            <a:fillRect/>
          </a:stretch>
        </p:blipFill>
        <p:spPr>
          <a:xfrm>
            <a:off x="976662" y="3428999"/>
            <a:ext cx="339399" cy="339399"/>
          </a:xfrm>
          <a:prstGeom prst="rect">
            <a:avLst/>
          </a:prstGeom>
        </p:spPr>
      </p:pic>
      <p:pic>
        <p:nvPicPr>
          <p:cNvPr id="10" name="Picture 9"/>
          <p:cNvPicPr>
            <a:picLocks noChangeAspect="1"/>
          </p:cNvPicPr>
          <p:nvPr/>
        </p:nvPicPr>
        <p:blipFill>
          <a:blip r:embed="rId3"/>
          <a:stretch>
            <a:fillRect/>
          </a:stretch>
        </p:blipFill>
        <p:spPr>
          <a:xfrm>
            <a:off x="976663" y="4429994"/>
            <a:ext cx="339399" cy="339399"/>
          </a:xfrm>
          <a:prstGeom prst="rect">
            <a:avLst/>
          </a:prstGeom>
        </p:spPr>
      </p:pic>
    </p:spTree>
    <p:extLst>
      <p:ext uri="{BB962C8B-B14F-4D97-AF65-F5344CB8AC3E}">
        <p14:creationId xmlns:p14="http://schemas.microsoft.com/office/powerpoint/2010/main" val="155477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02683" y="241301"/>
            <a:ext cx="11584516" cy="521677"/>
          </a:xfrm>
        </p:spPr>
        <p:txBody>
          <a:bodyPr/>
          <a:lstStyle/>
          <a:p>
            <a:endParaRPr lang="en-US"/>
          </a:p>
        </p:txBody>
      </p:sp>
      <p:pic>
        <p:nvPicPr>
          <p:cNvPr id="4" name="Picture Placeholder 15" descr="A picture containing person, man&#10;&#10;Description automatically generated">
            <a:extLst>
              <a:ext uri="{FF2B5EF4-FFF2-40B4-BE49-F238E27FC236}">
                <a16:creationId xmlns:a16="http://schemas.microsoft.com/office/drawing/2014/main" id="{229F0F6E-ABFE-9441-8286-097B176006D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70988" y="0"/>
            <a:ext cx="8721012" cy="6858000"/>
          </a:xfrm>
          <a:prstGeom prst="rect">
            <a:avLst/>
          </a:prstGeom>
        </p:spPr>
      </p:pic>
      <p:sp>
        <p:nvSpPr>
          <p:cNvPr id="5" name="Rectangle 4">
            <a:extLst>
              <a:ext uri="{FF2B5EF4-FFF2-40B4-BE49-F238E27FC236}">
                <a16:creationId xmlns:a16="http://schemas.microsoft.com/office/drawing/2014/main" id="{A9B7153A-18F8-4D4F-BD58-5554D3287BEC}"/>
              </a:ext>
            </a:extLst>
          </p:cNvPr>
          <p:cNvSpPr/>
          <p:nvPr/>
        </p:nvSpPr>
        <p:spPr>
          <a:xfrm flipH="1">
            <a:off x="-39696" y="0"/>
            <a:ext cx="3510684"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3594" y="3154857"/>
            <a:ext cx="2454879" cy="343011"/>
          </a:xfrm>
          <a:prstGeom prst="rect">
            <a:avLst/>
          </a:prstGeom>
        </p:spPr>
      </p:pic>
      <p:sp>
        <p:nvSpPr>
          <p:cNvPr id="7" name="Rectangle 6">
            <a:extLst>
              <a:ext uri="{FF2B5EF4-FFF2-40B4-BE49-F238E27FC236}">
                <a16:creationId xmlns:a16="http://schemas.microsoft.com/office/drawing/2014/main" id="{A9B7153A-18F8-4D4F-BD58-5554D3287BEC}"/>
              </a:ext>
            </a:extLst>
          </p:cNvPr>
          <p:cNvSpPr/>
          <p:nvPr/>
        </p:nvSpPr>
        <p:spPr>
          <a:xfrm flipH="1">
            <a:off x="3470988" y="0"/>
            <a:ext cx="8721010" cy="6858000"/>
          </a:xfrm>
          <a:prstGeom prst="rect">
            <a:avLst/>
          </a:prstGeom>
          <a:solidFill>
            <a:schemeClr val="bg2">
              <a:lumMod val="10000"/>
              <a:alpha val="5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E84BB"/>
                </a:solidFill>
                <a:effectLst/>
                <a:uLnTx/>
                <a:uFillTx/>
                <a:latin typeface="Arial Regular" charset="0"/>
                <a:ea typeface="+mn-ea"/>
                <a:cs typeface="+mn-cs"/>
              </a:rPr>
              <a:t> </a:t>
            </a:r>
          </a:p>
        </p:txBody>
      </p:sp>
      <p:sp>
        <p:nvSpPr>
          <p:cNvPr id="8" name="Title 1">
            <a:extLst>
              <a:ext uri="{FF2B5EF4-FFF2-40B4-BE49-F238E27FC236}">
                <a16:creationId xmlns:a16="http://schemas.microsoft.com/office/drawing/2014/main" id="{1523027B-CB05-2A41-8A12-B58240D379F0}"/>
              </a:ext>
            </a:extLst>
          </p:cNvPr>
          <p:cNvSpPr txBox="1">
            <a:spLocks/>
          </p:cNvSpPr>
          <p:nvPr/>
        </p:nvSpPr>
        <p:spPr>
          <a:xfrm>
            <a:off x="6308038" y="2480925"/>
            <a:ext cx="3046911" cy="640584"/>
          </a:xfrm>
          <a:prstGeom prst="rect">
            <a:avLst/>
          </a:prstGeom>
        </p:spPr>
        <p:txBody>
          <a:bodyPr lIns="0" rIns="0"/>
          <a:lstStyle>
            <a:lvl1pPr algn="l" defTabSz="914400" rtl="0" eaLnBrk="1" latinLnBrk="0" hangingPunct="1">
              <a:lnSpc>
                <a:spcPct val="90000"/>
              </a:lnSpc>
              <a:spcBef>
                <a:spcPct val="0"/>
              </a:spcBef>
              <a:buNone/>
              <a:defRPr sz="2800" b="0" i="0" kern="1200">
                <a:solidFill>
                  <a:schemeClr val="accent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9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Thank You</a:t>
            </a:r>
          </a:p>
        </p:txBody>
      </p:sp>
      <p:cxnSp>
        <p:nvCxnSpPr>
          <p:cNvPr id="9" name="Straight Connector 8"/>
          <p:cNvCxnSpPr/>
          <p:nvPr/>
        </p:nvCxnSpPr>
        <p:spPr>
          <a:xfrm>
            <a:off x="7484906" y="3326364"/>
            <a:ext cx="693174"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72BDC0B6-F834-B748-8064-6ECB55943A4C}"/>
              </a:ext>
            </a:extLst>
          </p:cNvPr>
          <p:cNvSpPr txBox="1">
            <a:spLocks/>
          </p:cNvSpPr>
          <p:nvPr/>
        </p:nvSpPr>
        <p:spPr>
          <a:xfrm>
            <a:off x="6307973" y="3600726"/>
            <a:ext cx="3047040" cy="44890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1000"/>
              </a:spcBef>
              <a:spcAft>
                <a:spcPct val="0"/>
              </a:spcAft>
              <a:buClrTx/>
              <a:buSzTx/>
              <a:buFont typeface="Arial"/>
              <a:buNone/>
              <a:tabLst/>
              <a:defRPr/>
            </a:pPr>
            <a:r>
              <a:rPr kumimoji="0" lang="en-US" sz="1400" b="1" i="0" u="none" strike="noStrike" kern="1200" cap="none" spc="0" normalizeH="0" baseline="0" noProof="0" err="1">
                <a:ln>
                  <a:noFill/>
                </a:ln>
                <a:solidFill>
                  <a:srgbClr val="FFFFFF"/>
                </a:solidFill>
                <a:effectLst/>
                <a:uLnTx/>
                <a:uFillTx/>
                <a:latin typeface="Arial" panose="020B0604020202020204" pitchFamily="34" charset="0"/>
                <a:ea typeface="Open Sans Semibold" charset="0"/>
                <a:cs typeface="Arial" panose="020B0604020202020204" pitchFamily="34" charset="0"/>
              </a:rPr>
              <a:t>www.centricconsulting.com</a:t>
            </a:r>
            <a:endParaRPr kumimoji="0" lang="en-US" sz="1400" b="1" i="0" u="sng" strike="noStrike" kern="1200" cap="none" spc="0" normalizeH="0" baseline="0" noProof="0">
              <a:ln>
                <a:noFill/>
              </a:ln>
              <a:solidFill>
                <a:srgbClr val="FFFFFF"/>
              </a:solidFill>
              <a:effectLst/>
              <a:uLnTx/>
              <a:uFillTx/>
              <a:latin typeface="Arial" panose="020B0604020202020204" pitchFamily="34" charset="0"/>
              <a:ea typeface="Open Sans Semibold" charset="0"/>
              <a:cs typeface="Arial" panose="020B0604020202020204" pitchFamily="34" charset="0"/>
            </a:endParaRPr>
          </a:p>
        </p:txBody>
      </p:sp>
      <p:sp>
        <p:nvSpPr>
          <p:cNvPr id="11" name="Rectangle 10"/>
          <p:cNvSpPr/>
          <p:nvPr/>
        </p:nvSpPr>
        <p:spPr>
          <a:xfrm rot="2700000">
            <a:off x="3094573" y="2973649"/>
            <a:ext cx="705430" cy="7054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82772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1738-2360-6832-147B-FE7ACCF5B868}"/>
              </a:ext>
            </a:extLst>
          </p:cNvPr>
          <p:cNvSpPr>
            <a:spLocks noGrp="1"/>
          </p:cNvSpPr>
          <p:nvPr>
            <p:ph type="title"/>
          </p:nvPr>
        </p:nvSpPr>
        <p:spPr>
          <a:xfrm>
            <a:off x="302683" y="228601"/>
            <a:ext cx="11584516" cy="521677"/>
          </a:xfrm>
        </p:spPr>
        <p:txBody>
          <a:bodyPr>
            <a:normAutofit/>
          </a:bodyPr>
          <a:lstStyle/>
          <a:p>
            <a:r>
              <a:rPr lang="en-US" dirty="0"/>
              <a:t>Setup &amp; Kickoff</a:t>
            </a:r>
          </a:p>
        </p:txBody>
      </p:sp>
      <p:pic>
        <p:nvPicPr>
          <p:cNvPr id="7" name="Content Placeholder 6" descr="A robot touching his head&#10;&#10;AI-generated content may be incorrect.">
            <a:extLst>
              <a:ext uri="{FF2B5EF4-FFF2-40B4-BE49-F238E27FC236}">
                <a16:creationId xmlns:a16="http://schemas.microsoft.com/office/drawing/2014/main" id="{CF7B259A-4CD1-33D4-57D9-E178D469BB1E}"/>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303213" y="2234903"/>
            <a:ext cx="4430712" cy="2769195"/>
          </a:xfrm>
        </p:spPr>
      </p:pic>
      <p:graphicFrame>
        <p:nvGraphicFramePr>
          <p:cNvPr id="6" name="Text Placeholder 3">
            <a:extLst>
              <a:ext uri="{FF2B5EF4-FFF2-40B4-BE49-F238E27FC236}">
                <a16:creationId xmlns:a16="http://schemas.microsoft.com/office/drawing/2014/main" id="{7AF53FF1-2DB7-5E20-38D9-405EC1AB43D3}"/>
              </a:ext>
            </a:extLst>
          </p:cNvPr>
          <p:cNvGraphicFramePr/>
          <p:nvPr>
            <p:extLst>
              <p:ext uri="{D42A27DB-BD31-4B8C-83A1-F6EECF244321}">
                <p14:modId xmlns:p14="http://schemas.microsoft.com/office/powerpoint/2010/main" val="3911899737"/>
              </p:ext>
            </p:extLst>
          </p:nvPr>
        </p:nvGraphicFramePr>
        <p:xfrm>
          <a:off x="5127813" y="1303339"/>
          <a:ext cx="6992471" cy="4632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18B63308-2609-A50A-2DB1-26B4CA2AD7E1}"/>
              </a:ext>
            </a:extLst>
          </p:cNvPr>
          <p:cNvSpPr txBox="1"/>
          <p:nvPr/>
        </p:nvSpPr>
        <p:spPr>
          <a:xfrm>
            <a:off x="303213" y="5004098"/>
            <a:ext cx="4430712" cy="230832"/>
          </a:xfrm>
          <a:prstGeom prst="rect">
            <a:avLst/>
          </a:prstGeom>
          <a:noFill/>
        </p:spPr>
        <p:txBody>
          <a:bodyPr wrap="square" rtlCol="0">
            <a:spAutoFit/>
          </a:bodyPr>
          <a:lstStyle/>
          <a:p>
            <a:r>
              <a:rPr lang="en-US" sz="900">
                <a:hlinkClick r:id="rId3" tooltip="http://scherlund.blogspot.com/2018/04/what-you-need-to-know-about-artificial.html"/>
              </a:rPr>
              <a:t>This Photo</a:t>
            </a:r>
            <a:r>
              <a:rPr lang="en-US" sz="900"/>
              <a:t> by Unknown Author is licensed under </a:t>
            </a:r>
            <a:r>
              <a:rPr lang="en-US" sz="900">
                <a:hlinkClick r:id="rId9" tooltip="https://creativecommons.org/licenses/by/3.0/"/>
              </a:rPr>
              <a:t>CC BY</a:t>
            </a:r>
            <a:endParaRPr lang="en-US" sz="900"/>
          </a:p>
        </p:txBody>
      </p:sp>
    </p:spTree>
    <p:extLst>
      <p:ext uri="{BB962C8B-B14F-4D97-AF65-F5344CB8AC3E}">
        <p14:creationId xmlns:p14="http://schemas.microsoft.com/office/powerpoint/2010/main" val="304561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9BB6B-F0F9-7BB3-85AF-1921BDDD7D3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F76B12A6-88BA-9C48-AA6B-F11B0AAAE093}"/>
              </a:ext>
            </a:extLst>
          </p:cNvPr>
          <p:cNvSpPr/>
          <p:nvPr/>
        </p:nvSpPr>
        <p:spPr>
          <a:xfrm>
            <a:off x="2971801" y="993964"/>
            <a:ext cx="7972720" cy="4751516"/>
          </a:xfrm>
          <a:prstGeom prst="rect">
            <a:avLst/>
          </a:prstGeom>
          <a:noFill/>
          <a:ln w="31750">
            <a:solidFill>
              <a:srgbClr val="FFB61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3" name="Rectangle 12">
            <a:extLst>
              <a:ext uri="{FF2B5EF4-FFF2-40B4-BE49-F238E27FC236}">
                <a16:creationId xmlns:a16="http://schemas.microsoft.com/office/drawing/2014/main" id="{D34BDCD2-70A9-0A97-5F9A-EADB749157AD}"/>
              </a:ext>
            </a:extLst>
          </p:cNvPr>
          <p:cNvSpPr/>
          <p:nvPr/>
        </p:nvSpPr>
        <p:spPr>
          <a:xfrm>
            <a:off x="1" y="993963"/>
            <a:ext cx="3879541" cy="4751516"/>
          </a:xfrm>
          <a:prstGeom prst="rect">
            <a:avLst/>
          </a:prstGeom>
          <a:solidFill>
            <a:schemeClr val="accent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4" name="Title 1">
            <a:extLst>
              <a:ext uri="{FF2B5EF4-FFF2-40B4-BE49-F238E27FC236}">
                <a16:creationId xmlns:a16="http://schemas.microsoft.com/office/drawing/2014/main" id="{BDB011E3-4978-0946-0ED6-5A05FB9C2685}"/>
              </a:ext>
            </a:extLst>
          </p:cNvPr>
          <p:cNvSpPr>
            <a:spLocks noGrp="1"/>
          </p:cNvSpPr>
          <p:nvPr>
            <p:ph type="title"/>
          </p:nvPr>
        </p:nvSpPr>
        <p:spPr>
          <a:xfrm>
            <a:off x="727587" y="2159820"/>
            <a:ext cx="2240161" cy="1162256"/>
          </a:xfrm>
        </p:spPr>
        <p:txBody>
          <a:bodyPr/>
          <a:lstStyle/>
          <a:p>
            <a:r>
              <a:rPr lang="en-US" sz="3600" dirty="0">
                <a:solidFill>
                  <a:schemeClr val="bg1"/>
                </a:solidFill>
              </a:rPr>
              <a:t>How Copilot</a:t>
            </a:r>
            <a:r>
              <a:rPr lang="en-US" sz="3800" dirty="0">
                <a:solidFill>
                  <a:schemeClr val="bg1"/>
                </a:solidFill>
              </a:rPr>
              <a:t> </a:t>
            </a:r>
            <a:br>
              <a:rPr lang="en-US" sz="3800" dirty="0">
                <a:solidFill>
                  <a:schemeClr val="bg1"/>
                </a:solidFill>
              </a:rPr>
            </a:br>
            <a:r>
              <a:rPr lang="en-US" sz="4800" b="1" dirty="0">
                <a:solidFill>
                  <a:schemeClr val="bg1"/>
                </a:solidFill>
              </a:rPr>
              <a:t>Thinks</a:t>
            </a:r>
          </a:p>
        </p:txBody>
      </p:sp>
      <p:cxnSp>
        <p:nvCxnSpPr>
          <p:cNvPr id="15" name="Straight Connector 14">
            <a:extLst>
              <a:ext uri="{FF2B5EF4-FFF2-40B4-BE49-F238E27FC236}">
                <a16:creationId xmlns:a16="http://schemas.microsoft.com/office/drawing/2014/main" id="{AABC2323-72C7-ACAE-73FF-7C594049C94E}"/>
              </a:ext>
            </a:extLst>
          </p:cNvPr>
          <p:cNvCxnSpPr/>
          <p:nvPr/>
        </p:nvCxnSpPr>
        <p:spPr>
          <a:xfrm>
            <a:off x="727587" y="3874441"/>
            <a:ext cx="535517" cy="0"/>
          </a:xfrm>
          <a:prstGeom prst="line">
            <a:avLst/>
          </a:prstGeom>
          <a:ln w="4762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773ED02-D3BE-0925-8805-F5F3F8A662C9}"/>
              </a:ext>
            </a:extLst>
          </p:cNvPr>
          <p:cNvSpPr/>
          <p:nvPr/>
        </p:nvSpPr>
        <p:spPr>
          <a:xfrm>
            <a:off x="3087751" y="2401098"/>
            <a:ext cx="1485088" cy="1485088"/>
          </a:xfrm>
          <a:prstGeom prst="ellipse">
            <a:avLst/>
          </a:prstGeom>
          <a:solidFill>
            <a:schemeClr val="bg1"/>
          </a:solidFill>
          <a:ln w="508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22EFB13D-04C4-26D2-A71B-7B5F564D0449}"/>
              </a:ext>
            </a:extLst>
          </p:cNvPr>
          <p:cNvSpPr/>
          <p:nvPr/>
        </p:nvSpPr>
        <p:spPr>
          <a:xfrm>
            <a:off x="4417451" y="1668914"/>
            <a:ext cx="6747466" cy="3016210"/>
          </a:xfrm>
          <a:prstGeom prst="rect">
            <a:avLst/>
          </a:prstGeom>
        </p:spPr>
        <p:txBody>
          <a:bodyPr wrap="square">
            <a:spAutoFit/>
          </a:bodyPr>
          <a:lstStyle/>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Context = Prompt + File + Repo + Selection</a:t>
            </a:r>
          </a:p>
          <a:p>
            <a:pPr marL="434340" indent="-251460">
              <a:spcAft>
                <a:spcPts val="24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Copilot learns from local patterns</a:t>
            </a:r>
          </a:p>
          <a:p>
            <a:pPr marL="434340" indent="-251460">
              <a:spcAft>
                <a:spcPts val="1800"/>
              </a:spcAft>
              <a:buClr>
                <a:schemeClr val="accent3"/>
              </a:buClr>
              <a:buFont typeface="Arial" panose="020B0604020202020204" pitchFamily="34" charset="0"/>
              <a:buChar char="•"/>
            </a:pPr>
            <a:r>
              <a:rPr lang="en-US" sz="2400" dirty="0">
                <a:solidFill>
                  <a:srgbClr val="3A3A3A"/>
                </a:solidFill>
                <a:latin typeface="Arial" panose="020B0604020202020204" pitchFamily="34" charset="0"/>
                <a:cs typeface="Arial" panose="020B0604020202020204" pitchFamily="34" charset="0"/>
              </a:rPr>
              <a:t>Human sets intent; AI accelerates execution</a:t>
            </a: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a:p>
            <a:pPr marL="434340" indent="-251460">
              <a:spcAft>
                <a:spcPts val="1800"/>
              </a:spcAft>
              <a:buClr>
                <a:schemeClr val="accent3"/>
              </a:buClr>
              <a:buFont typeface="Arial" panose="020B0604020202020204" pitchFamily="34" charset="0"/>
              <a:buChar char="•"/>
            </a:pPr>
            <a:endParaRPr lang="en-US" sz="2400" b="0" i="0" dirty="0">
              <a:solidFill>
                <a:srgbClr val="3A3A3A"/>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70C41DF-C419-180D-A665-EA342F2F8EA7}"/>
              </a:ext>
            </a:extLst>
          </p:cNvPr>
          <p:cNvPicPr>
            <a:picLocks noChangeAspect="1"/>
          </p:cNvPicPr>
          <p:nvPr/>
        </p:nvPicPr>
        <p:blipFill>
          <a:blip r:embed="rId3"/>
          <a:stretch>
            <a:fillRect/>
          </a:stretch>
        </p:blipFill>
        <p:spPr>
          <a:xfrm>
            <a:off x="3528543" y="2805210"/>
            <a:ext cx="603504" cy="623790"/>
          </a:xfrm>
          <a:prstGeom prst="rect">
            <a:avLst/>
          </a:prstGeom>
        </p:spPr>
      </p:pic>
    </p:spTree>
    <p:extLst>
      <p:ext uri="{BB962C8B-B14F-4D97-AF65-F5344CB8AC3E}">
        <p14:creationId xmlns:p14="http://schemas.microsoft.com/office/powerpoint/2010/main" val="286529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9B70-AF93-7428-63B3-F00D12996BEB}"/>
              </a:ext>
            </a:extLst>
          </p:cNvPr>
          <p:cNvSpPr>
            <a:spLocks noGrp="1"/>
          </p:cNvSpPr>
          <p:nvPr>
            <p:ph type="title"/>
          </p:nvPr>
        </p:nvSpPr>
        <p:spPr/>
        <p:txBody>
          <a:bodyPr/>
          <a:lstStyle/>
          <a:p>
            <a:r>
              <a:rPr lang="en-US" dirty="0"/>
              <a:t>Chat Participants	</a:t>
            </a:r>
          </a:p>
        </p:txBody>
      </p:sp>
      <p:sp>
        <p:nvSpPr>
          <p:cNvPr id="3" name="Text Placeholder 2">
            <a:extLst>
              <a:ext uri="{FF2B5EF4-FFF2-40B4-BE49-F238E27FC236}">
                <a16:creationId xmlns:a16="http://schemas.microsoft.com/office/drawing/2014/main" id="{7B789745-496E-CB56-DFB7-1C94DD4507B3}"/>
              </a:ext>
            </a:extLst>
          </p:cNvPr>
          <p:cNvSpPr>
            <a:spLocks noGrp="1"/>
          </p:cNvSpPr>
          <p:nvPr>
            <p:ph type="body" sz="quarter" idx="10"/>
          </p:nvPr>
        </p:nvSpPr>
        <p:spPr/>
        <p:txBody>
          <a:bodyPr/>
          <a:lstStyle/>
          <a:p>
            <a:r>
              <a:rPr lang="en-US" dirty="0"/>
              <a:t>Specialized Assistants</a:t>
            </a:r>
          </a:p>
        </p:txBody>
      </p:sp>
      <p:sp>
        <p:nvSpPr>
          <p:cNvPr id="4" name="Text Placeholder 3">
            <a:extLst>
              <a:ext uri="{FF2B5EF4-FFF2-40B4-BE49-F238E27FC236}">
                <a16:creationId xmlns:a16="http://schemas.microsoft.com/office/drawing/2014/main" id="{79ED754A-1251-284F-D6C1-CF7866E1D8CF}"/>
              </a:ext>
            </a:extLst>
          </p:cNvPr>
          <p:cNvSpPr>
            <a:spLocks noGrp="1"/>
          </p:cNvSpPr>
          <p:nvPr>
            <p:ph type="body" sz="quarter" idx="11"/>
          </p:nvPr>
        </p:nvSpPr>
        <p:spPr/>
        <p:txBody>
          <a:bodyPr/>
          <a:lstStyle/>
          <a:p>
            <a:r>
              <a:rPr lang="en-US" b="1" i="1" dirty="0"/>
              <a:t>@workspace</a:t>
            </a:r>
            <a:r>
              <a:rPr lang="en-US" dirty="0"/>
              <a:t> - Answers about your entire codebase</a:t>
            </a:r>
          </a:p>
          <a:p>
            <a:pPr lvl="1"/>
            <a:r>
              <a:rPr lang="en-US" b="1" i="1" dirty="0"/>
              <a:t>"@workspace Where is the Task entity defined?"</a:t>
            </a:r>
            <a:endParaRPr lang="en-US" b="1" dirty="0"/>
          </a:p>
          <a:p>
            <a:pPr lvl="1"/>
            <a:r>
              <a:rPr lang="en-US" b="1" i="1" dirty="0"/>
              <a:t>"@workspace How is logging configured?"</a:t>
            </a:r>
            <a:endParaRPr lang="en-US" b="1" dirty="0"/>
          </a:p>
          <a:p>
            <a:r>
              <a:rPr lang="en-US" b="1" i="1" dirty="0"/>
              <a:t>@</a:t>
            </a:r>
            <a:r>
              <a:rPr lang="en-US" b="1" i="1" dirty="0" err="1"/>
              <a:t>vscode</a:t>
            </a:r>
            <a:r>
              <a:rPr lang="en-US" dirty="0"/>
              <a:t> - VS Code settings and commands</a:t>
            </a:r>
          </a:p>
          <a:p>
            <a:pPr lvl="1"/>
            <a:r>
              <a:rPr lang="en-US" b="1" i="1" dirty="0"/>
              <a:t>"@</a:t>
            </a:r>
            <a:r>
              <a:rPr lang="en-US" b="1" i="1" dirty="0" err="1"/>
              <a:t>vscode</a:t>
            </a:r>
            <a:r>
              <a:rPr lang="en-US" b="1" i="1" dirty="0"/>
              <a:t> How do I change theme?"</a:t>
            </a:r>
            <a:endParaRPr lang="en-US" b="1" dirty="0"/>
          </a:p>
          <a:p>
            <a:r>
              <a:rPr lang="en-US" b="1" i="1" dirty="0"/>
              <a:t>@terminal</a:t>
            </a:r>
            <a:r>
              <a:rPr lang="en-US" dirty="0"/>
              <a:t> - Terminal commands and shell help</a:t>
            </a:r>
          </a:p>
          <a:p>
            <a:pPr lvl="1"/>
            <a:r>
              <a:rPr lang="en-US" b="1" i="1" dirty="0"/>
              <a:t>"@terminal How do I run tests in watch mode?"</a:t>
            </a:r>
            <a:endParaRPr lang="en-US" b="1" dirty="0"/>
          </a:p>
          <a:p>
            <a:r>
              <a:rPr lang="en-US" b="1" dirty="0"/>
              <a:t>@azure</a:t>
            </a:r>
            <a:r>
              <a:rPr lang="en-US" dirty="0"/>
              <a:t> - Azure-specific guidance (if available)</a:t>
            </a:r>
          </a:p>
          <a:p>
            <a:endParaRPr lang="en-US" dirty="0"/>
          </a:p>
        </p:txBody>
      </p:sp>
    </p:spTree>
    <p:extLst>
      <p:ext uri="{BB962C8B-B14F-4D97-AF65-F5344CB8AC3E}">
        <p14:creationId xmlns:p14="http://schemas.microsoft.com/office/powerpoint/2010/main" val="34530678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48A5E-8400-835A-C024-872A06E79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3FD66-6A01-AB19-FAD7-2BDC46642364}"/>
              </a:ext>
            </a:extLst>
          </p:cNvPr>
          <p:cNvSpPr>
            <a:spLocks noGrp="1"/>
          </p:cNvSpPr>
          <p:nvPr>
            <p:ph type="title"/>
          </p:nvPr>
        </p:nvSpPr>
        <p:spPr/>
        <p:txBody>
          <a:bodyPr/>
          <a:lstStyle/>
          <a:p>
            <a:r>
              <a:rPr lang="en-US" dirty="0"/>
              <a:t>Context Variables</a:t>
            </a:r>
          </a:p>
        </p:txBody>
      </p:sp>
      <p:sp>
        <p:nvSpPr>
          <p:cNvPr id="3" name="Text Placeholder 2">
            <a:extLst>
              <a:ext uri="{FF2B5EF4-FFF2-40B4-BE49-F238E27FC236}">
                <a16:creationId xmlns:a16="http://schemas.microsoft.com/office/drawing/2014/main" id="{0DEBE45B-D57F-3A1D-CC26-891DC721D92C}"/>
              </a:ext>
            </a:extLst>
          </p:cNvPr>
          <p:cNvSpPr>
            <a:spLocks noGrp="1"/>
          </p:cNvSpPr>
          <p:nvPr>
            <p:ph type="body" sz="quarter" idx="10"/>
          </p:nvPr>
        </p:nvSpPr>
        <p:spPr/>
        <p:txBody>
          <a:bodyPr/>
          <a:lstStyle/>
          <a:p>
            <a:r>
              <a:rPr lang="en-US" dirty="0"/>
              <a:t>Provide specific context</a:t>
            </a:r>
          </a:p>
        </p:txBody>
      </p:sp>
      <p:sp>
        <p:nvSpPr>
          <p:cNvPr id="4" name="Text Placeholder 3">
            <a:extLst>
              <a:ext uri="{FF2B5EF4-FFF2-40B4-BE49-F238E27FC236}">
                <a16:creationId xmlns:a16="http://schemas.microsoft.com/office/drawing/2014/main" id="{C02B6FA1-57F0-1E1F-8DE1-1190213DF262}"/>
              </a:ext>
            </a:extLst>
          </p:cNvPr>
          <p:cNvSpPr>
            <a:spLocks noGrp="1"/>
          </p:cNvSpPr>
          <p:nvPr>
            <p:ph type="body" sz="quarter" idx="11"/>
          </p:nvPr>
        </p:nvSpPr>
        <p:spPr/>
        <p:txBody>
          <a:bodyPr/>
          <a:lstStyle/>
          <a:p>
            <a:r>
              <a:rPr lang="en-US" b="1" i="1" dirty="0"/>
              <a:t>#file</a:t>
            </a:r>
            <a:r>
              <a:rPr lang="en-US" dirty="0"/>
              <a:t> - Reference specific files</a:t>
            </a:r>
          </a:p>
          <a:p>
            <a:pPr lvl="1"/>
            <a:r>
              <a:rPr lang="en-US" b="1" i="1" dirty="0"/>
              <a:t>"Refactor #</a:t>
            </a:r>
            <a:r>
              <a:rPr lang="en-US" b="1" i="1" dirty="0" err="1"/>
              <a:t>file:TaskService.cs</a:t>
            </a:r>
            <a:r>
              <a:rPr lang="en-US" b="1" i="1" dirty="0"/>
              <a:t> to use dependency injection"</a:t>
            </a:r>
            <a:endParaRPr lang="en-US" b="1" dirty="0"/>
          </a:p>
          <a:p>
            <a:r>
              <a:rPr lang="en-US" b="1" i="1" dirty="0"/>
              <a:t>#selection</a:t>
            </a:r>
            <a:r>
              <a:rPr lang="en-US" dirty="0"/>
              <a:t> - Reference selected code</a:t>
            </a:r>
          </a:p>
          <a:p>
            <a:pPr lvl="1"/>
            <a:r>
              <a:rPr lang="en-US" b="1" i="1" dirty="0"/>
              <a:t>"Add unit tests for #selection"</a:t>
            </a:r>
            <a:endParaRPr lang="en-US" b="1" dirty="0"/>
          </a:p>
          <a:p>
            <a:r>
              <a:rPr lang="en-US" b="1" i="1" dirty="0"/>
              <a:t>#editor</a:t>
            </a:r>
            <a:r>
              <a:rPr lang="en-US" dirty="0"/>
              <a:t> - Current file context</a:t>
            </a:r>
          </a:p>
          <a:p>
            <a:r>
              <a:rPr lang="en-US" b="1" i="1" dirty="0"/>
              <a:t>#</a:t>
            </a:r>
            <a:r>
              <a:rPr lang="en-US" b="1" i="1" dirty="0" err="1"/>
              <a:t>terminalSelection</a:t>
            </a:r>
            <a:r>
              <a:rPr lang="en-US" dirty="0"/>
              <a:t> - Selected terminal output</a:t>
            </a:r>
          </a:p>
        </p:txBody>
      </p:sp>
    </p:spTree>
    <p:extLst>
      <p:ext uri="{BB962C8B-B14F-4D97-AF65-F5344CB8AC3E}">
        <p14:creationId xmlns:p14="http://schemas.microsoft.com/office/powerpoint/2010/main" val="37387049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B150-BAC3-E350-4376-60C9B55B8D11}"/>
              </a:ext>
            </a:extLst>
          </p:cNvPr>
          <p:cNvSpPr>
            <a:spLocks noGrp="1"/>
          </p:cNvSpPr>
          <p:nvPr>
            <p:ph type="title"/>
          </p:nvPr>
        </p:nvSpPr>
        <p:spPr/>
        <p:txBody>
          <a:bodyPr/>
          <a:lstStyle/>
          <a:p>
            <a:r>
              <a:rPr lang="en-US" dirty="0"/>
              <a:t>Slash Commands</a:t>
            </a:r>
          </a:p>
        </p:txBody>
      </p:sp>
      <p:sp>
        <p:nvSpPr>
          <p:cNvPr id="3" name="Text Placeholder 2">
            <a:extLst>
              <a:ext uri="{FF2B5EF4-FFF2-40B4-BE49-F238E27FC236}">
                <a16:creationId xmlns:a16="http://schemas.microsoft.com/office/drawing/2014/main" id="{564F3EFF-2858-E67B-CBEA-593FF663957D}"/>
              </a:ext>
            </a:extLst>
          </p:cNvPr>
          <p:cNvSpPr>
            <a:spLocks noGrp="1"/>
          </p:cNvSpPr>
          <p:nvPr>
            <p:ph type="body" sz="quarter" idx="10"/>
          </p:nvPr>
        </p:nvSpPr>
        <p:spPr/>
        <p:txBody>
          <a:bodyPr/>
          <a:lstStyle/>
          <a:p>
            <a:r>
              <a:rPr lang="en-US" dirty="0"/>
              <a:t>Shortcuts for common tasks</a:t>
            </a:r>
          </a:p>
        </p:txBody>
      </p:sp>
      <p:sp>
        <p:nvSpPr>
          <p:cNvPr id="4" name="Text Placeholder 3">
            <a:extLst>
              <a:ext uri="{FF2B5EF4-FFF2-40B4-BE49-F238E27FC236}">
                <a16:creationId xmlns:a16="http://schemas.microsoft.com/office/drawing/2014/main" id="{CAF4E954-F771-C8F7-FDFD-122168FC32D6}"/>
              </a:ext>
            </a:extLst>
          </p:cNvPr>
          <p:cNvSpPr>
            <a:spLocks noGrp="1"/>
          </p:cNvSpPr>
          <p:nvPr>
            <p:ph type="body" sz="quarter" idx="11"/>
          </p:nvPr>
        </p:nvSpPr>
        <p:spPr/>
        <p:txBody>
          <a:bodyPr/>
          <a:lstStyle/>
          <a:p>
            <a:r>
              <a:rPr lang="en-US" b="1" dirty="0"/>
              <a:t>/explain</a:t>
            </a:r>
            <a:r>
              <a:rPr lang="en-US" dirty="0"/>
              <a:t> - Understand code functionality</a:t>
            </a:r>
          </a:p>
          <a:p>
            <a:r>
              <a:rPr lang="en-US" b="1" dirty="0"/>
              <a:t>/fix</a:t>
            </a:r>
            <a:r>
              <a:rPr lang="en-US" dirty="0"/>
              <a:t> - Suggest fixes for errors or bugs</a:t>
            </a:r>
          </a:p>
          <a:p>
            <a:r>
              <a:rPr lang="en-US" b="1" dirty="0"/>
              <a:t>/tests</a:t>
            </a:r>
            <a:r>
              <a:rPr lang="en-US" dirty="0"/>
              <a:t> - Generate unit tests for selected code</a:t>
            </a:r>
          </a:p>
          <a:p>
            <a:r>
              <a:rPr lang="en-US" b="1" dirty="0"/>
              <a:t>/doc</a:t>
            </a:r>
            <a:r>
              <a:rPr lang="en-US" dirty="0"/>
              <a:t> - Create documentation comments</a:t>
            </a:r>
          </a:p>
          <a:p>
            <a:r>
              <a:rPr lang="en-US" b="1" dirty="0"/>
              <a:t>/refactor</a:t>
            </a:r>
            <a:r>
              <a:rPr lang="en-US" dirty="0"/>
              <a:t> - Improve code structure</a:t>
            </a:r>
          </a:p>
          <a:p>
            <a:r>
              <a:rPr lang="en-US" b="1" dirty="0"/>
              <a:t>/new</a:t>
            </a:r>
            <a:r>
              <a:rPr lang="en-US" dirty="0"/>
              <a:t> - Scaffold new files or projects</a:t>
            </a:r>
          </a:p>
          <a:p>
            <a:r>
              <a:rPr lang="en-US" b="1" dirty="0"/>
              <a:t>/clear</a:t>
            </a:r>
            <a:r>
              <a:rPr lang="en-US" dirty="0"/>
              <a:t> - Clear chat history</a:t>
            </a:r>
          </a:p>
          <a:p>
            <a:endParaRPr lang="en-US" dirty="0"/>
          </a:p>
        </p:txBody>
      </p:sp>
    </p:spTree>
    <p:extLst>
      <p:ext uri="{BB962C8B-B14F-4D97-AF65-F5344CB8AC3E}">
        <p14:creationId xmlns:p14="http://schemas.microsoft.com/office/powerpoint/2010/main" val="209285846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EFEB3F96-7BEF-AB87-E69B-0C4A5044D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A31E7-0909-9681-2525-424CFAE1F693}"/>
              </a:ext>
            </a:extLst>
          </p:cNvPr>
          <p:cNvSpPr>
            <a:spLocks noGrp="1"/>
          </p:cNvSpPr>
          <p:nvPr>
            <p:ph type="title"/>
          </p:nvPr>
        </p:nvSpPr>
        <p:spPr>
          <a:xfrm>
            <a:off x="511277" y="490654"/>
            <a:ext cx="3884259" cy="5876692"/>
          </a:xfrm>
          <a:solidFill>
            <a:srgbClr val="FDB824"/>
          </a:solidFill>
        </p:spPr>
        <p:txBody>
          <a:bodyPr anchor="ctr"/>
          <a:lstStyle/>
          <a:p>
            <a:r>
              <a:rPr lang="en-US" dirty="0"/>
              <a:t>Let’s Talk about Modes</a:t>
            </a:r>
          </a:p>
        </p:txBody>
      </p:sp>
    </p:spTree>
    <p:extLst>
      <p:ext uri="{BB962C8B-B14F-4D97-AF65-F5344CB8AC3E}">
        <p14:creationId xmlns:p14="http://schemas.microsoft.com/office/powerpoint/2010/main" val="2850912652"/>
      </p:ext>
    </p:extLst>
  </p:cSld>
  <p:clrMapOvr>
    <a:masterClrMapping/>
  </p:clrMapOvr>
  <p:transition spd="slow">
    <p:push dir="u"/>
  </p:transition>
</p:sld>
</file>

<file path=ppt/theme/theme1.xml><?xml version="1.0" encoding="utf-8"?>
<a:theme xmlns:a="http://schemas.openxmlformats.org/drawingml/2006/main" name="Centric Purple-Gold Template">
  <a:themeElements>
    <a:clrScheme name="Custom 1">
      <a:dk1>
        <a:srgbClr val="232C3C"/>
      </a:dk1>
      <a:lt1>
        <a:srgbClr val="FFFFFF"/>
      </a:lt1>
      <a:dk2>
        <a:srgbClr val="404041"/>
      </a:dk2>
      <a:lt2>
        <a:srgbClr val="EBEBEB"/>
      </a:lt2>
      <a:accent1>
        <a:srgbClr val="2C1A5D"/>
      </a:accent1>
      <a:accent2>
        <a:srgbClr val="676869"/>
      </a:accent2>
      <a:accent3>
        <a:srgbClr val="FDB824"/>
      </a:accent3>
      <a:accent4>
        <a:srgbClr val="1F5D82"/>
      </a:accent4>
      <a:accent5>
        <a:srgbClr val="6CA7D0"/>
      </a:accent5>
      <a:accent6>
        <a:srgbClr val="2C83BB"/>
      </a:accent6>
      <a:hlink>
        <a:srgbClr val="1F5D82"/>
      </a:hlink>
      <a:folHlink>
        <a:srgbClr val="2C83B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latin typeface="Arial" panose="020B0604020202020204" pitchFamily="34" charset="0"/>
            <a:ea typeface="Open Sans" panose="020B0606030504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Centric Slide Templates &amp; Design Tips Master Deck  -  Read-Only" id="{44E24DBA-3661-2C41-B2F3-06C3DBF2A29B}" vid="{DE4C0410-FC12-464F-95BA-7ECBBA68E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94FD8AEE7BAF469B35A7D444017B50" ma:contentTypeVersion="120" ma:contentTypeDescription="Create a new document." ma:contentTypeScope="" ma:versionID="d24a14cc998d18766ee9cfa5d581caef">
  <xsd:schema xmlns:xsd="http://www.w3.org/2001/XMLSchema" xmlns:xs="http://www.w3.org/2001/XMLSchema" xmlns:p="http://schemas.microsoft.com/office/2006/metadata/properties" xmlns:ns1="http://schemas.microsoft.com/sharepoint/v3" xmlns:ns2="53a1ec65-2886-4eac-a182-6e884946765d" xmlns:ns3="4192e28c-0db7-4fc6-822b-2c8b23888c95" targetNamespace="http://schemas.microsoft.com/office/2006/metadata/properties" ma:root="true" ma:fieldsID="ebf0cd86b7782bb83ef643d31229e446" ns1:_="" ns2:_="" ns3:_="">
    <xsd:import namespace="http://schemas.microsoft.com/sharepoint/v3"/>
    <xsd:import namespace="53a1ec65-2886-4eac-a182-6e884946765d"/>
    <xsd:import namespace="4192e28c-0db7-4fc6-822b-2c8b23888c95"/>
    <xsd:element name="properties">
      <xsd:complexType>
        <xsd:sequence>
          <xsd:element name="documentManagement">
            <xsd:complexType>
              <xsd:all>
                <xsd:element ref="ns2:Doc_x0020_Category" minOccurs="0"/>
                <xsd:element ref="ns3:Doc_x0020_Type"/>
                <xsd:element ref="ns3:Template" minOccurs="0"/>
                <xsd:element ref="ns3:Contact" minOccurs="0"/>
                <xsd:element ref="ns2:Description0" minOccurs="0"/>
                <xsd:element ref="ns3:Type_x0020_of_x0020_Work" minOccurs="0"/>
                <xsd:element ref="ns2:Project_x0020_Name" minOccurs="0"/>
                <xsd:element ref="ns2:Project_x0020_Won" minOccurs="0"/>
                <xsd:element ref="ns3:Date_x0020_work_x0020_performed" minOccurs="0"/>
                <xsd:element ref="ns2:Revenue" minOccurs="0"/>
                <xsd:element ref="ns3:Client_x0020_Name_x002f_Logo_x0020_Use" minOccurs="0"/>
                <xsd:element ref="ns3:Internal_x0020_Use_x0020_Only" minOccurs="0"/>
                <xsd:element ref="ns2:On_x0020_Website" minOccurs="0"/>
                <xsd:element ref="ns2:Proposal_x0020_Type" minOccurs="0"/>
                <xsd:element ref="ns3:Archive" minOccurs="0"/>
                <xsd:element ref="ns3:Date_x0020_Last_x0020_Reviewed" minOccurs="0"/>
                <xsd:element ref="ns2:AverageRating" minOccurs="0"/>
                <xsd:element ref="ns2:RatingCount" minOccurs="0"/>
                <xsd:element ref="ns2:LikesCount" minOccurs="0"/>
                <xsd:element ref="ns2:Notes1" minOccurs="0"/>
                <xsd:element ref="ns3:Sub_x0020_Doc_x0020_Type" minOccurs="0"/>
                <xsd:element ref="ns2:MediaServiceFastMetadata" minOccurs="0"/>
                <xsd:element ref="ns1:RatedBy" minOccurs="0"/>
                <xsd:element ref="ns1:Ratings" minOccurs="0"/>
                <xsd:element ref="ns1:LikedBy"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d9cfbeafea54992b73a321cc8a8e74f" minOccurs="0"/>
                <xsd:element ref="ns3:TaxCatchAll" minOccurs="0"/>
                <xsd:element ref="ns2:h6db9ed0e21c49ba819a0b8fb1c6bc65" minOccurs="0"/>
                <xsd:element ref="ns2:e66cca99996a4fc0b280cc25779169a7" minOccurs="0"/>
                <xsd:element ref="ns2:jcd5a4c17b1c4bebbe431bd583061bbf" minOccurs="0"/>
                <xsd:element ref="ns3:SharedWithUsers" minOccurs="0"/>
                <xsd:element ref="ns3:SharedWithDetails" minOccurs="0"/>
                <xsd:element ref="ns2:MediaServiceMetadata" minOccurs="0"/>
                <xsd:element ref="ns2:MediaServiceDateTaken" minOccurs="0"/>
                <xsd:element ref="ns2:MediaLengthInSeconds" minOccurs="0"/>
                <xsd:element ref="ns2:MediaServiceLocation" minOccurs="0"/>
                <xsd:element ref="ns2:lcf76f155ced4ddcb4097134ff3c332f"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atedBy" ma:index="33"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4" nillable="true" ma:displayName="User ratings" ma:description="User ratings for the item" ma:hidden="true" ma:internalName="Ratings">
      <xsd:simpleType>
        <xsd:restriction base="dms:Note"/>
      </xsd:simpleType>
    </xsd:element>
    <xsd:element name="LikedBy" ma:index="35"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3a1ec65-2886-4eac-a182-6e884946765d" elementFormDefault="qualified">
    <xsd:import namespace="http://schemas.microsoft.com/office/2006/documentManagement/types"/>
    <xsd:import namespace="http://schemas.microsoft.com/office/infopath/2007/PartnerControls"/>
    <xsd:element name="Doc_x0020_Category" ma:index="1" nillable="true" ma:displayName="Doc Category" ma:format="Dropdown" ma:indexed="true" ma:internalName="Doc_x0020_Category">
      <xsd:simpleType>
        <xsd:restriction base="dms:Choice">
          <xsd:enumeration value="Account Management"/>
          <xsd:enumeration value="Branding"/>
          <xsd:enumeration value="Business Development"/>
          <xsd:enumeration value="Corporate"/>
          <xsd:enumeration value="Delivery Artifact"/>
          <xsd:enumeration value="Industry Research"/>
          <xsd:enumeration value="Marketing"/>
        </xsd:restriction>
      </xsd:simpleType>
    </xsd:element>
    <xsd:element name="Description0" ma:index="9" nillable="true" ma:displayName="Description" ma:internalName="Description0" ma:readOnly="false">
      <xsd:simpleType>
        <xsd:restriction base="dms:Note">
          <xsd:maxLength value="255"/>
        </xsd:restriction>
      </xsd:simpleType>
    </xsd:element>
    <xsd:element name="Project_x0020_Name" ma:index="11" nillable="true" ma:displayName="Project Name" ma:internalName="Project_x0020_Name" ma:readOnly="false">
      <xsd:simpleType>
        <xsd:restriction base="dms:Text">
          <xsd:maxLength value="255"/>
        </xsd:restriction>
      </xsd:simpleType>
    </xsd:element>
    <xsd:element name="Project_x0020_Won" ma:index="12" nillable="true" ma:displayName="Project Won" ma:format="Dropdown" ma:internalName="Project_x0020_Won">
      <xsd:simpleType>
        <xsd:restriction base="dms:Choice">
          <xsd:enumeration value="Yes"/>
          <xsd:enumeration value="No"/>
          <xsd:enumeration value="Pending"/>
          <xsd:enumeration value="N/A"/>
        </xsd:restriction>
      </xsd:simpleType>
    </xsd:element>
    <xsd:element name="Revenue" ma:index="14" nillable="true" ma:displayName="Revenue" ma:indexed="true" ma:LCID="1033" ma:internalName="Revenue" ma:readOnly="false">
      <xsd:simpleType>
        <xsd:restriction base="dms:Currency"/>
      </xsd:simpleType>
    </xsd:element>
    <xsd:element name="On_x0020_Website" ma:index="17" nillable="true" ma:displayName="On Website" ma:format="Dropdown" ma:internalName="On_x0020_Website">
      <xsd:simpleType>
        <xsd:restriction base="dms:Choice">
          <xsd:enumeration value="Yes"/>
          <xsd:enumeration value="No"/>
          <xsd:enumeration value="N/A"/>
        </xsd:restriction>
      </xsd:simpleType>
    </xsd:element>
    <xsd:element name="Proposal_x0020_Type" ma:index="18" nillable="true" ma:displayName="Proposal Type" ma:format="Dropdown" ma:internalName="Proposal_x0020_Type" ma:readOnly="false">
      <xsd:simpleType>
        <xsd:restriction base="dms:Choice">
          <xsd:enumeration value="RFP"/>
          <xsd:enumeration value="RFQ"/>
          <xsd:enumeration value="RFI"/>
          <xsd:enumeration value="N/A"/>
        </xsd:restriction>
      </xsd:simpleType>
    </xsd:element>
    <xsd:element name="AverageRating" ma:index="21" nillable="true" ma:displayName="Rating (0-5)" ma:decimals="2" ma:description="Average value of all the ratings that have been submitted" ma:internalName="AverageRating" ma:readOnly="false" ma:percentage="FALSE">
      <xsd:simpleType>
        <xsd:restriction base="dms:Number"/>
      </xsd:simpleType>
    </xsd:element>
    <xsd:element name="RatingCount" ma:index="22" nillable="true" ma:displayName="Number of Ratings" ma:decimals="0" ma:description="Number of ratings submitted" ma:internalName="RatingCount" ma:readOnly="false" ma:percentage="FALSE">
      <xsd:simpleType>
        <xsd:restriction base="dms:Number"/>
      </xsd:simpleType>
    </xsd:element>
    <xsd:element name="LikesCount" ma:index="23" nillable="true" ma:displayName="Like" ma:internalName="LikesCount" ma:readOnly="false">
      <xsd:simpleType>
        <xsd:restriction base="dms:Unknown"/>
      </xsd:simpleType>
    </xsd:element>
    <xsd:element name="Notes1" ma:index="24" nillable="true" ma:displayName="Notes" ma:internalName="Notes0" ma:readOnly="false">
      <xsd:simpleType>
        <xsd:restriction base="dms:Note">
          <xsd:maxLength value="255"/>
        </xsd:restriction>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AutoTags" ma:index="36" nillable="true" ma:displayName="Tags" ma:internalName="MediaServiceAutoTags" ma:readOnly="true">
      <xsd:simpleType>
        <xsd:restriction base="dms:Text"/>
      </xsd:simple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d9cfbeafea54992b73a321cc8a8e74f" ma:index="42" ma:taxonomy="true" ma:internalName="md9cfbeafea54992b73a321cc8a8e74f" ma:taxonomyFieldName="BU_x002d_M" ma:displayName="Business Unit" ma:default="" ma:fieldId="{6d9cfbea-fea5-4992-b73a-321cc8a8e74f}" ma:sspId="75c6dcfc-e893-44e2-9c09-b060e3e0da96" ma:termSetId="8f39639b-e973-4bc2-a268-bf6dd6b57822" ma:anchorId="00000000-0000-0000-0000-000000000000" ma:open="false" ma:isKeyword="false">
      <xsd:complexType>
        <xsd:sequence>
          <xsd:element ref="pc:Terms" minOccurs="0" maxOccurs="1"/>
        </xsd:sequence>
      </xsd:complexType>
    </xsd:element>
    <xsd:element name="h6db9ed0e21c49ba819a0b8fb1c6bc65" ma:index="44" ma:taxonomy="true" ma:internalName="h6db9ed0e21c49ba819a0b8fb1c6bc65" ma:taxonomyFieldName="SO_x002d_M" ma:displayName="Service Offerings" ma:default="" ma:fieldId="{16db9ed0-e21c-49ba-819a-0b8fb1c6bc65}" ma:taxonomyMulti="true" ma:sspId="75c6dcfc-e893-44e2-9c09-b060e3e0da96" ma:termSetId="6932df23-45a7-4481-ac26-6ffb6899dd16" ma:anchorId="00000000-0000-0000-0000-000000000000" ma:open="false" ma:isKeyword="false">
      <xsd:complexType>
        <xsd:sequence>
          <xsd:element ref="pc:Terms" minOccurs="0" maxOccurs="1"/>
        </xsd:sequence>
      </xsd:complexType>
    </xsd:element>
    <xsd:element name="e66cca99996a4fc0b280cc25779169a7" ma:index="45" ma:taxonomy="true" ma:internalName="e66cca99996a4fc0b280cc25779169a7" ma:taxonomyFieldName="IV_x002d_M" ma:displayName="Industry Vertical" ma:default="" ma:fieldId="{e66cca99-996a-4fc0-b280-cc25779169a7}" ma:sspId="75c6dcfc-e893-44e2-9c09-b060e3e0da96" ma:termSetId="71b0f7e7-2a78-49da-9e3b-273ce14198b8" ma:anchorId="00000000-0000-0000-0000-000000000000" ma:open="false" ma:isKeyword="false">
      <xsd:complexType>
        <xsd:sequence>
          <xsd:element ref="pc:Terms" minOccurs="0" maxOccurs="1"/>
        </xsd:sequence>
      </xsd:complexType>
    </xsd:element>
    <xsd:element name="jcd5a4c17b1c4bebbe431bd583061bbf" ma:index="47" nillable="true" ma:taxonomy="true" ma:internalName="jcd5a4c17b1c4bebbe431bd583061bbf" ma:taxonomyFieldName="Client_x002d_M" ma:displayName="Client" ma:default="" ma:fieldId="{3cd5a4c1-7b1c-4beb-be43-1bd583061bbf}" ma:sspId="75c6dcfc-e893-44e2-9c09-b060e3e0da96" ma:termSetId="77607808-16d8-4727-8084-d516bd58e178" ma:anchorId="00000000-0000-0000-0000-000000000000" ma:open="false" ma:isKeyword="false">
      <xsd:complexType>
        <xsd:sequence>
          <xsd:element ref="pc:Terms" minOccurs="0" maxOccurs="1"/>
        </xsd:sequence>
      </xsd:complexType>
    </xsd:element>
    <xsd:element name="MediaServiceMetadata" ma:index="50" nillable="true" ma:displayName="MediaServiceMetadata" ma:hidden="true" ma:internalName="MediaServiceMetadata" ma:readOnly="true">
      <xsd:simpleType>
        <xsd:restriction base="dms:Note"/>
      </xsd:simpleType>
    </xsd:element>
    <xsd:element name="MediaServiceDateTaken" ma:index="51" nillable="true" ma:displayName="MediaServiceDateTaken" ma:hidden="true" ma:internalName="MediaServiceDateTaken" ma:readOnly="true">
      <xsd:simpleType>
        <xsd:restriction base="dms:Text"/>
      </xsd:simpleType>
    </xsd:element>
    <xsd:element name="MediaLengthInSeconds" ma:index="52" nillable="true" ma:displayName="Length (seconds)" ma:internalName="MediaLengthInSeconds" ma:readOnly="true">
      <xsd:simpleType>
        <xsd:restriction base="dms:Unknown"/>
      </xsd:simpleType>
    </xsd:element>
    <xsd:element name="MediaServiceLocation" ma:index="53" nillable="true" ma:displayName="Location" ma:internalName="MediaServiceLocation" ma:readOnly="true">
      <xsd:simpleType>
        <xsd:restriction base="dms:Text"/>
      </xsd:simpleType>
    </xsd:element>
    <xsd:element name="lcf76f155ced4ddcb4097134ff3c332f" ma:index="55" nillable="true" ma:taxonomy="true" ma:internalName="lcf76f155ced4ddcb4097134ff3c332f" ma:taxonomyFieldName="MediaServiceImageTags" ma:displayName="Image Tags" ma:readOnly="false" ma:fieldId="{5cf76f15-5ced-4ddc-b409-7134ff3c332f}" ma:taxonomyMulti="true" ma:sspId="75c6dcfc-e893-44e2-9c09-b060e3e0da9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56" nillable="true" ma:displayName="MediaServiceObjectDetectorVersions" ma:hidden="true" ma:indexed="true" ma:internalName="MediaServiceObjectDetectorVersions" ma:readOnly="true">
      <xsd:simpleType>
        <xsd:restriction base="dms:Text"/>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BillingMetadata" ma:index="5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92e28c-0db7-4fc6-822b-2c8b23888c95" elementFormDefault="qualified">
    <xsd:import namespace="http://schemas.microsoft.com/office/2006/documentManagement/types"/>
    <xsd:import namespace="http://schemas.microsoft.com/office/infopath/2007/PartnerControls"/>
    <xsd:element name="Doc_x0020_Type" ma:index="2" ma:displayName="Doc Type" ma:format="Dropdown" ma:indexed="true" ma:internalName="Doc_x0020_Type" ma:readOnly="false">
      <xsd:simpleType>
        <xsd:restriction base="dms:Choice">
          <xsd:enumeration value="BD Assets"/>
          <xsd:enumeration value="Blog Post"/>
          <xsd:enumeration value="Brand Guidelines"/>
          <xsd:enumeration value="Case Studies"/>
          <xsd:enumeration value="Certificate of Insurance"/>
          <xsd:enumeration value="Client Engagement Artifacts"/>
          <xsd:enumeration value="Client Intro Deck"/>
          <xsd:enumeration value="Client Stories"/>
          <xsd:enumeration value="Delivery Excellence Template"/>
          <xsd:enumeration value="Editable SOW"/>
          <xsd:enumeration value="Fonts"/>
          <xsd:enumeration value="Gartner"/>
          <xsd:enumeration value="IT Policies"/>
          <xsd:enumeration value="IT Support Artifacts"/>
          <xsd:enumeration value="Leadership Profiles"/>
          <xsd:enumeration value="Legal Templates"/>
          <xsd:enumeration value="Logo"/>
          <xsd:enumeration value="Marketing Templates"/>
          <xsd:enumeration value="Marketing Collateral"/>
          <xsd:enumeration value="Marketing Resources"/>
          <xsd:enumeration value="One Pager"/>
          <xsd:enumeration value="One Pager Questionnaire"/>
          <xsd:enumeration value="Partnership Resources"/>
          <xsd:enumeration value="Proposals"/>
          <xsd:enumeration value="Resumes"/>
          <xsd:enumeration value="Role Resources"/>
          <xsd:enumeration value="Sales Guide"/>
        </xsd:restriction>
      </xsd:simpleType>
    </xsd:element>
    <xsd:element name="Template" ma:index="3" nillable="true" ma:displayName="Template" ma:default="0" ma:indexed="true" ma:internalName="Template" ma:readOnly="false">
      <xsd:simpleType>
        <xsd:restriction base="dms:Boolean"/>
      </xsd:simpleType>
    </xsd:element>
    <xsd:element name="Contact" ma:index="8" nillable="true" ma:displayName="Centric Contact" ma:list="UserInfo" ma:SharePointGroup="0" ma:internalName="Contact"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ype_x0020_of_x0020_Work" ma:index="10" nillable="true" ma:displayName="Type of Work" ma:internalName="Type_x0020_of_x0020_Work" ma:readOnly="false">
      <xsd:simpleType>
        <xsd:restriction base="dms:Text">
          <xsd:maxLength value="255"/>
        </xsd:restriction>
      </xsd:simpleType>
    </xsd:element>
    <xsd:element name="Date_x0020_work_x0020_performed" ma:index="13" nillable="true" ma:displayName="Date work performed" ma:format="DateOnly" ma:indexed="true" ma:internalName="Date_x0020_work_x0020_performed" ma:readOnly="false">
      <xsd:simpleType>
        <xsd:restriction base="dms:DateTime"/>
      </xsd:simpleType>
    </xsd:element>
    <xsd:element name="Client_x0020_Name_x002f_Logo_x0020_Use" ma:index="15" nillable="true" ma:displayName="Client Name/Logo Use" ma:format="Dropdown" ma:indexed="true" ma:internalName="Client_x0020_Name_x002F_Logo_x0020_Use">
      <xsd:simpleType>
        <xsd:restriction base="dms:Choice">
          <xsd:enumeration value="Yes"/>
          <xsd:enumeration value="No"/>
          <xsd:enumeration value="N/A"/>
        </xsd:restriction>
      </xsd:simpleType>
    </xsd:element>
    <xsd:element name="Internal_x0020_Use_x0020_Only" ma:index="16" nillable="true" ma:displayName="Internal Use Only" ma:format="Dropdown" ma:internalName="Internal_x0020_Use_x0020_Only">
      <xsd:simpleType>
        <xsd:restriction base="dms:Choice">
          <xsd:enumeration value="Yes"/>
          <xsd:enumeration value="No"/>
          <xsd:enumeration value="Special Instruction"/>
          <xsd:enumeration value="N/A"/>
        </xsd:restriction>
      </xsd:simpleType>
    </xsd:element>
    <xsd:element name="Archive" ma:index="19" nillable="true" ma:displayName="Archive" ma:default="0" ma:internalName="Archive" ma:readOnly="false">
      <xsd:simpleType>
        <xsd:restriction base="dms:Boolean"/>
      </xsd:simpleType>
    </xsd:element>
    <xsd:element name="Date_x0020_Last_x0020_Reviewed" ma:index="20" nillable="true" ma:displayName="Date Last Reviewed" ma:format="DateOnly" ma:indexed="true" ma:internalName="Date_x0020_Last_x0020_Reviewed" ma:readOnly="false">
      <xsd:simpleType>
        <xsd:restriction base="dms:DateTime"/>
      </xsd:simpleType>
    </xsd:element>
    <xsd:element name="Sub_x0020_Doc_x0020_Type" ma:index="25" nillable="true" ma:displayName="Sub Doc Type" ma:internalName="Sub_x0020_Doc_x0020_Type" ma:readOnly="false">
      <xsd:simpleType>
        <xsd:restriction base="dms:Text">
          <xsd:maxLength value="255"/>
        </xsd:restriction>
      </xsd:simpleType>
    </xsd:element>
    <xsd:element name="TaxCatchAll" ma:index="43" nillable="true" ma:displayName="Taxonomy Catch All Column" ma:hidden="true" ma:list="{e3d59340-6dea-49d3-ab19-bddb8f72ec43}" ma:internalName="TaxCatchAll" ma:showField="CatchAllData" ma:web="4192e28c-0db7-4fc6-822b-2c8b23888c95">
      <xsd:complexType>
        <xsd:complexContent>
          <xsd:extension base="dms:MultiChoiceLookup">
            <xsd:sequence>
              <xsd:element name="Value" type="dms:Lookup" maxOccurs="unbounded" minOccurs="0" nillable="true"/>
            </xsd:sequence>
          </xsd:extension>
        </xsd:complexContent>
      </xsd:complexType>
    </xsd:element>
    <xsd:element name="SharedWithUsers" ma:index="4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2" ma:displayName="Content Type"/>
        <xsd:element ref="dc:title" minOccurs="0" maxOccurs="1" ma:index="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192e28c-0db7-4fc6-822b-2c8b23888c95">
      <Value>5</Value>
      <Value>11</Value>
      <Value>9</Value>
    </TaxCatchAll>
    <lcf76f155ced4ddcb4097134ff3c332f xmlns="53a1ec65-2886-4eac-a182-6e884946765d">
      <Terms xmlns="http://schemas.microsoft.com/office/infopath/2007/PartnerControls"/>
    </lcf76f155ced4ddcb4097134ff3c332f>
    <Project_x0020_Won xmlns="53a1ec65-2886-4eac-a182-6e884946765d" xsi:nil="true"/>
    <RatingCount xmlns="53a1ec65-2886-4eac-a182-6e884946765d" xsi:nil="true"/>
    <Date_x0020_work_x0020_performed xmlns="4192e28c-0db7-4fc6-822b-2c8b23888c95" xsi:nil="true"/>
    <Notes1 xmlns="53a1ec65-2886-4eac-a182-6e884946765d">&lt;div class="ExternalClass33D9A4C2357C4DBFB0BE495500CD7EFE"&gt;This deck serves as both a visual guide and a tool to help you streamline and simplify the process of creating presentations. Updated 8/4/2023.&lt;/div&gt;</Notes1>
    <Sub_x0020_Doc_x0020_Type xmlns="4192e28c-0db7-4fc6-822b-2c8b23888c95" xsi:nil="true"/>
    <On_x0020_Website xmlns="53a1ec65-2886-4eac-a182-6e884946765d" xsi:nil="true"/>
    <Proposal_x0020_Type xmlns="53a1ec65-2886-4eac-a182-6e884946765d" xsi:nil="true"/>
    <e66cca99996a4fc0b280cc25779169a7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6c3b1bc7-8281-4584-84f1-349a5e70d1c1</TermId>
        </TermInfo>
      </Terms>
    </e66cca99996a4fc0b280cc25779169a7>
    <jcd5a4c17b1c4bebbe431bd583061bbf xmlns="53a1ec65-2886-4eac-a182-6e884946765d">
      <Terms xmlns="http://schemas.microsoft.com/office/infopath/2007/PartnerControls"/>
    </jcd5a4c17b1c4bebbe431bd583061bbf>
    <Type_x0020_of_x0020_Work xmlns="4192e28c-0db7-4fc6-822b-2c8b23888c95" xsi:nil="true"/>
    <Ratings xmlns="http://schemas.microsoft.com/sharepoint/v3" xsi:nil="true"/>
    <Internal_x0020_Use_x0020_Only xmlns="4192e28c-0db7-4fc6-822b-2c8b23888c95" xsi:nil="true"/>
    <Archive xmlns="4192e28c-0db7-4fc6-822b-2c8b23888c95">false</Archive>
    <LikesCount xmlns="53a1ec65-2886-4eac-a182-6e884946765d" xsi:nil="true"/>
    <md9cfbeafea54992b73a321cc8a8e74f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c93c7d33-27da-4554-ada2-4221bcedd5b0</TermId>
        </TermInfo>
      </Terms>
    </md9cfbeafea54992b73a321cc8a8e74f>
    <LikedBy xmlns="http://schemas.microsoft.com/sharepoint/v3">
      <UserInfo>
        <DisplayName/>
        <AccountId xsi:nil="true"/>
        <AccountType/>
      </UserInfo>
    </LikedBy>
    <Description0 xmlns="53a1ec65-2886-4eac-a182-6e884946765d">This deck serves as both a visual guide and a tool to help you streamline and simplify the process of creating presentations. Updated 8/4/2023.</Description0>
    <Doc_x0020_Type xmlns="4192e28c-0db7-4fc6-822b-2c8b23888c95">Marketing Templates</Doc_x0020_Type>
    <Revenue xmlns="53a1ec65-2886-4eac-a182-6e884946765d" xsi:nil="true"/>
    <AverageRating xmlns="53a1ec65-2886-4eac-a182-6e884946765d" xsi:nil="true"/>
    <h6db9ed0e21c49ba819a0b8fb1c6bc65 xmlns="53a1ec65-2886-4eac-a182-6e884946765d">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12470895-408e-48c8-8c94-97dea53b8147</TermId>
        </TermInfo>
      </Terms>
    </h6db9ed0e21c49ba819a0b8fb1c6bc65>
    <Template xmlns="4192e28c-0db7-4fc6-822b-2c8b23888c95">true</Template>
    <Doc_x0020_Category xmlns="53a1ec65-2886-4eac-a182-6e884946765d">Marketing Collateral</Doc_x0020_Category>
    <Project_x0020_Name xmlns="53a1ec65-2886-4eac-a182-6e884946765d" xsi:nil="true"/>
    <Client_x0020_Name_x002f_Logo_x0020_Use xmlns="4192e28c-0db7-4fc6-822b-2c8b23888c95" xsi:nil="true"/>
    <Date_x0020_Last_x0020_Reviewed xmlns="4192e28c-0db7-4fc6-822b-2c8b23888c95" xsi:nil="true"/>
    <Contact xmlns="4192e28c-0db7-4fc6-822b-2c8b23888c95">
      <UserInfo>
        <DisplayName>Julie Cornoni</DisplayName>
        <AccountId>2663</AccountId>
        <AccountType/>
      </UserInfo>
    </Contact>
    <RatedBy xmlns="http://schemas.microsoft.com/sharepoint/v3">
      <UserInfo>
        <DisplayName/>
        <AccountId xsi:nil="true"/>
        <AccountType/>
      </UserInfo>
    </RatedBy>
    <SharedWithUsers xmlns="4192e28c-0db7-4fc6-822b-2c8b23888c95">
      <UserInfo>
        <DisplayName>Heath Salva</DisplayName>
        <AccountId>1808</AccountId>
        <AccountType/>
      </UserInfo>
      <UserInfo>
        <DisplayName>Zi Liang</DisplayName>
        <AccountId>2701</AccountId>
        <AccountType/>
      </UserInfo>
      <UserInfo>
        <DisplayName>Anthony Saum</DisplayName>
        <AccountId>3126</AccountId>
        <AccountType/>
      </UserInfo>
    </SharedWithUsers>
  </documentManagement>
</p:properties>
</file>

<file path=customXml/itemProps1.xml><?xml version="1.0" encoding="utf-8"?>
<ds:datastoreItem xmlns:ds="http://schemas.openxmlformats.org/officeDocument/2006/customXml" ds:itemID="{14A2EE8A-07BD-4C48-A2DA-03E59C985724}">
  <ds:schemaRefs>
    <ds:schemaRef ds:uri="4192e28c-0db7-4fc6-822b-2c8b23888c95"/>
    <ds:schemaRef ds:uri="53a1ec65-2886-4eac-a182-6e8849467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173D2C5-1ED7-4E88-A485-269A9EB7EEF4}">
  <ds:schemaRefs>
    <ds:schemaRef ds:uri="http://schemas.microsoft.com/sharepoint/v3/contenttype/forms"/>
  </ds:schemaRefs>
</ds:datastoreItem>
</file>

<file path=customXml/itemProps3.xml><?xml version="1.0" encoding="utf-8"?>
<ds:datastoreItem xmlns:ds="http://schemas.openxmlformats.org/officeDocument/2006/customXml" ds:itemID="{764C81E8-6FC4-4AED-9D4E-8383E39B0EDD}">
  <ds:schemaRefs>
    <ds:schemaRef ds:uri="http://www.w3.org/XML/1998/namespace"/>
    <ds:schemaRef ds:uri="http://schemas.microsoft.com/office/2006/metadata/properties"/>
    <ds:schemaRef ds:uri="http://schemas.microsoft.com/office/2006/documentManagement/types"/>
    <ds:schemaRef ds:uri="http://purl.org/dc/elements/1.1/"/>
    <ds:schemaRef ds:uri="53a1ec65-2886-4eac-a182-6e884946765d"/>
    <ds:schemaRef ds:uri="http://purl.org/dc/terms/"/>
    <ds:schemaRef ds:uri="http://purl.org/dc/dcmitype/"/>
    <ds:schemaRef ds:uri="http://schemas.openxmlformats.org/package/2006/metadata/core-properties"/>
    <ds:schemaRef ds:uri="http://schemas.microsoft.com/office/infopath/2007/PartnerControls"/>
    <ds:schemaRef ds:uri="4192e28c-0db7-4fc6-822b-2c8b23888c95"/>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Centric Purple-Gold Template</Template>
  <TotalTime>2640</TotalTime>
  <Words>1382</Words>
  <Application>Microsoft Macintosh PowerPoint</Application>
  <PresentationFormat>Widescreen</PresentationFormat>
  <Paragraphs>248</Paragraphs>
  <Slides>35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Regular</vt:lpstr>
      <vt:lpstr>Calibri</vt:lpstr>
      <vt:lpstr>Muli</vt:lpstr>
      <vt:lpstr>Muli ExtraLight</vt:lpstr>
      <vt:lpstr>Muli Light</vt:lpstr>
      <vt:lpstr>Open Sans</vt:lpstr>
      <vt:lpstr>Centric Purple-Gold Template</vt:lpstr>
      <vt:lpstr>Using AI for Application Development with GitHub Copilot (.NET Edition)</vt:lpstr>
      <vt:lpstr>Table of contents </vt:lpstr>
      <vt:lpstr>BEFORE YOU  GET STARTED</vt:lpstr>
      <vt:lpstr>Setup &amp; Kickoff</vt:lpstr>
      <vt:lpstr>How Copilot  Thinks</vt:lpstr>
      <vt:lpstr>Chat Participants </vt:lpstr>
      <vt:lpstr>Context Variables</vt:lpstr>
      <vt:lpstr>Slash Commands</vt:lpstr>
      <vt:lpstr>Let’s Talk about Modes</vt:lpstr>
      <vt:lpstr>Copilot Capabilities</vt:lpstr>
      <vt:lpstr>Copilot Capabilities</vt:lpstr>
      <vt:lpstr>Copilot Capabilities</vt:lpstr>
      <vt:lpstr>Copilot Capabilities</vt:lpstr>
      <vt:lpstr>Copilot Capabilities</vt:lpstr>
      <vt:lpstr>Copilot Capabilities</vt:lpstr>
      <vt:lpstr>PowerPoint Presentation</vt:lpstr>
      <vt:lpstr>PowerPoint Presentation</vt:lpstr>
      <vt:lpstr>AI and TDD</vt:lpstr>
      <vt:lpstr>TDD Matters even with AI</vt:lpstr>
      <vt:lpstr>TDD Matters even with AI</vt:lpstr>
      <vt:lpstr>Lab 1 – Test-Driven Development</vt:lpstr>
      <vt:lpstr>From Prompt to Product Backlog</vt:lpstr>
      <vt:lpstr>Lab 2 – Requirements -&gt; Backlog -&gt; Code</vt:lpstr>
      <vt:lpstr>AI as a Refactoring Partner</vt:lpstr>
      <vt:lpstr>AI as a Refactoring Partner</vt:lpstr>
      <vt:lpstr>Lab 3 – Generation &amp; Refactoring</vt:lpstr>
      <vt:lpstr>AI as a Quality Partner</vt:lpstr>
      <vt:lpstr>Quality isn’t just passing tests — it’s tests, docs, and traceability.</vt:lpstr>
      <vt:lpstr>Key Ideas</vt:lpstr>
      <vt:lpstr>Key Ideas</vt:lpstr>
      <vt:lpstr>Lab 4 – Testing, Documentation &amp; Workflow</vt:lpstr>
      <vt:lpstr>Wrap-Up &amp; Discussion</vt:lpstr>
      <vt:lpstr>Where it works best</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Shawn Wallace</dc:creator>
  <cp:lastModifiedBy>Shawn Wallace</cp:lastModifiedBy>
  <cp:revision>21</cp:revision>
  <dcterms:created xsi:type="dcterms:W3CDTF">2025-10-28T19:38:31Z</dcterms:created>
  <dcterms:modified xsi:type="dcterms:W3CDTF">2025-11-04T14:34:51Z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0x0101008194FD8AEE7BAF469B35A7D444017B50</vt:lpwstr>
  </property>
  <property fmtid="{D5CDD505-2E9C-101B-9397-08002B2CF9AE}" pid="3" name="MediaServiceImageTags">
    <vt:lpwstr/>
  </property>
  <property fmtid="{D5CDD505-2E9C-101B-9397-08002B2CF9AE}" pid="4" name="BU-M">
    <vt:lpwstr>9;#N/A|c93c7d33-27da-4554-ada2-4221bcedd5b0</vt:lpwstr>
  </property>
  <property fmtid="{D5CDD505-2E9C-101B-9397-08002B2CF9AE}" pid="5" name="SO-M">
    <vt:lpwstr>5;#N/A|12470895-408e-48c8-8c94-97dea53b8147</vt:lpwstr>
  </property>
  <property fmtid="{D5CDD505-2E9C-101B-9397-08002B2CF9AE}" pid="6" name="Client-M">
    <vt:lpwstr/>
  </property>
  <property fmtid="{D5CDD505-2E9C-101B-9397-08002B2CF9AE}" pid="7" name="IV-M">
    <vt:lpwstr>11;#N/A|6c3b1bc7-8281-4584-84f1-349a5e70d1c1</vt:lpwstr>
  </property>
  <property fmtid="{D5CDD505-2E9C-101B-9397-08002B2CF9AE}" pid="8" name="BU_x002d_M">
    <vt:lpwstr>9;#N/A|c93c7d33-27da-4554-ada2-4221bcedd5b0</vt:lpwstr>
  </property>
  <property fmtid="{D5CDD505-2E9C-101B-9397-08002B2CF9AE}" pid="9" name="IV_x002d_M">
    <vt:lpwstr>11;#N/A|6c3b1bc7-8281-4584-84f1-349a5e70d1c1</vt:lpwstr>
  </property>
  <property fmtid="{D5CDD505-2E9C-101B-9397-08002B2CF9AE}" pid="10" name="Client_x002d_M">
    <vt:lpwstr/>
  </property>
  <property fmtid="{D5CDD505-2E9C-101B-9397-08002B2CF9AE}" pid="11" name="SO_x002d_M">
    <vt:lpwstr>5;#N/A|12470895-408e-48c8-8c94-97dea53b8147</vt:lpwstr>
  </property>
</Properties>
</file>